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Barlow Light" panose="00000400000000000000" pitchFamily="2" charset="0"/>
      <p:regular r:id="rId13"/>
      <p:italic r:id="rId14"/>
    </p:embeddedFont>
    <p:embeddedFont>
      <p:font typeface="Consolas" panose="020B0609020204030204" pitchFamily="49" charset="0"/>
      <p:regular r:id="rId15"/>
      <p:bold r:id="rId16"/>
      <p:italic r:id="rId17"/>
      <p:boldItalic r:id="rId18"/>
    </p:embeddedFont>
    <p:embeddedFont>
      <p:font typeface="Montserrat" panose="00000500000000000000" pitchFamily="2"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59"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280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22.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svg"/><Relationship Id="rId9"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8.png"/><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58309" y="2894171"/>
            <a:ext cx="7627382" cy="1247061"/>
          </a:xfrm>
          <a:prstGeom prst="rect">
            <a:avLst/>
          </a:prstGeom>
          <a:noFill/>
          <a:ln/>
        </p:spPr>
        <p:txBody>
          <a:bodyPr wrap="square" lIns="0" tIns="0" rIns="0" bIns="0" rtlCol="0" anchor="t"/>
          <a:lstStyle/>
          <a:p>
            <a:pPr>
              <a:lnSpc>
                <a:spcPts val="4900"/>
              </a:lnSpc>
            </a:pPr>
            <a:r>
              <a:rPr lang="en-US" sz="4000" b="1" dirty="0"/>
              <a:t>AI-Driven Banking Risk &amp; Loan Performance Analytics Dashboard</a:t>
            </a:r>
            <a:endParaRPr lang="en-US" sz="3900" b="1" dirty="0"/>
          </a:p>
        </p:txBody>
      </p:sp>
      <p:sp>
        <p:nvSpPr>
          <p:cNvPr id="4" name="Text 1"/>
          <p:cNvSpPr/>
          <p:nvPr/>
        </p:nvSpPr>
        <p:spPr>
          <a:xfrm>
            <a:off x="758309" y="4425553"/>
            <a:ext cx="7627382" cy="909757"/>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Developing a comprehensive understanding of risk analytics in banking and financial services to minimize the risk of losing money while lending to customers through data-driven decision making.</a:t>
            </a:r>
            <a:endParaRPr lang="en-US" sz="14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758309" y="1580912"/>
            <a:ext cx="1662946" cy="356235"/>
          </a:xfrm>
          <a:prstGeom prst="roundRect">
            <a:avLst>
              <a:gd name="adj" fmla="val 63861"/>
            </a:avLst>
          </a:prstGeom>
          <a:solidFill>
            <a:srgbClr val="D4E9F7"/>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2014" y="1683187"/>
            <a:ext cx="151567" cy="151567"/>
          </a:xfrm>
          <a:prstGeom prst="rect">
            <a:avLst/>
          </a:prstGeom>
        </p:spPr>
      </p:pic>
      <p:sp>
        <p:nvSpPr>
          <p:cNvPr id="4" name="Text 1"/>
          <p:cNvSpPr/>
          <p:nvPr/>
        </p:nvSpPr>
        <p:spPr>
          <a:xfrm>
            <a:off x="1099304" y="1637705"/>
            <a:ext cx="1208246" cy="242649"/>
          </a:xfrm>
          <a:prstGeom prst="rect">
            <a:avLst/>
          </a:prstGeom>
          <a:noFill/>
          <a:ln/>
        </p:spPr>
        <p:txBody>
          <a:bodyPr wrap="none" lIns="0" tIns="0" rIns="0" bIns="0" rtlCol="0" anchor="t"/>
          <a:lstStyle/>
          <a:p>
            <a:pPr marL="0" indent="0" algn="l">
              <a:lnSpc>
                <a:spcPts val="1900"/>
              </a:lnSpc>
              <a:buNone/>
            </a:pPr>
            <a:r>
              <a:rPr lang="en-US" sz="1150" dirty="0">
                <a:solidFill>
                  <a:srgbClr val="384653"/>
                </a:solidFill>
                <a:latin typeface="Montserrat" pitchFamily="34" charset="0"/>
                <a:ea typeface="Montserrat" pitchFamily="34" charset="-122"/>
                <a:cs typeface="Montserrat" pitchFamily="34" charset="-120"/>
              </a:rPr>
              <a:t>FUTURE VISION</a:t>
            </a:r>
            <a:endParaRPr lang="en-US" sz="1150" dirty="0"/>
          </a:p>
        </p:txBody>
      </p:sp>
      <p:sp>
        <p:nvSpPr>
          <p:cNvPr id="5" name="Text 2"/>
          <p:cNvSpPr/>
          <p:nvPr/>
        </p:nvSpPr>
        <p:spPr>
          <a:xfrm>
            <a:off x="758309" y="2012871"/>
            <a:ext cx="7589401"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Conclusion &amp; Future Opportunities</a:t>
            </a:r>
            <a:endParaRPr lang="en-US" sz="3900" dirty="0"/>
          </a:p>
        </p:txBody>
      </p:sp>
      <p:sp>
        <p:nvSpPr>
          <p:cNvPr id="6" name="Shape 3"/>
          <p:cNvSpPr/>
          <p:nvPr/>
        </p:nvSpPr>
        <p:spPr>
          <a:xfrm>
            <a:off x="621863" y="2920722"/>
            <a:ext cx="5240893" cy="2908221"/>
          </a:xfrm>
          <a:prstGeom prst="roundRect">
            <a:avLst>
              <a:gd name="adj" fmla="val 15645"/>
            </a:avLst>
          </a:prstGeom>
          <a:solidFill>
            <a:srgbClr val="EF9C82"/>
          </a:solidFill>
          <a:ln/>
        </p:spPr>
      </p:sp>
      <p:sp>
        <p:nvSpPr>
          <p:cNvPr id="7" name="Text 4"/>
          <p:cNvSpPr/>
          <p:nvPr/>
        </p:nvSpPr>
        <p:spPr>
          <a:xfrm>
            <a:off x="811411" y="3110270"/>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2E3C4E"/>
                </a:solidFill>
                <a:latin typeface="Barlow Bold" pitchFamily="34" charset="0"/>
                <a:ea typeface="Barlow Bold" pitchFamily="34" charset="-122"/>
                <a:cs typeface="Barlow Bold" pitchFamily="34" charset="-120"/>
              </a:rPr>
              <a:t>Proven Impact</a:t>
            </a:r>
            <a:endParaRPr lang="en-US" sz="1950" dirty="0"/>
          </a:p>
        </p:txBody>
      </p:sp>
      <p:sp>
        <p:nvSpPr>
          <p:cNvPr id="8" name="Text 5"/>
          <p:cNvSpPr/>
          <p:nvPr/>
        </p:nvSpPr>
        <p:spPr>
          <a:xfrm>
            <a:off x="811411" y="3611523"/>
            <a:ext cx="4861798" cy="1516261"/>
          </a:xfrm>
          <a:prstGeom prst="rect">
            <a:avLst/>
          </a:prstGeom>
          <a:noFill/>
          <a:ln/>
        </p:spPr>
        <p:txBody>
          <a:bodyPr wrap="square" lIns="0" tIns="0" rIns="0" bIns="0" rtlCol="0" anchor="t"/>
          <a:lstStyle/>
          <a:p>
            <a:pPr marL="0" indent="0" algn="l">
              <a:lnSpc>
                <a:spcPts val="2350"/>
              </a:lnSpc>
              <a:buNone/>
            </a:pPr>
            <a:r>
              <a:rPr lang="en-US" sz="1450" dirty="0">
                <a:solidFill>
                  <a:srgbClr val="000000"/>
                </a:solidFill>
                <a:latin typeface="Montserrat" pitchFamily="34" charset="0"/>
                <a:ea typeface="Montserrat" pitchFamily="34" charset="-122"/>
                <a:cs typeface="Montserrat" pitchFamily="34" charset="-120"/>
              </a:rPr>
              <a:t>Power BI dashboards represent one of the most effective resources for the banking sector, transforming complex data into clear, actionable insights for risk management and strategic planning.</a:t>
            </a:r>
            <a:endParaRPr lang="en-US" sz="1450" dirty="0"/>
          </a:p>
        </p:txBody>
      </p:sp>
      <p:sp>
        <p:nvSpPr>
          <p:cNvPr id="9" name="Text 6"/>
          <p:cNvSpPr/>
          <p:nvPr/>
        </p:nvSpPr>
        <p:spPr>
          <a:xfrm>
            <a:off x="6196370" y="3110270"/>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2E3C4E"/>
                </a:solidFill>
                <a:latin typeface="Barlow Bold" pitchFamily="34" charset="0"/>
                <a:ea typeface="Barlow Bold" pitchFamily="34" charset="-122"/>
                <a:cs typeface="Barlow Bold" pitchFamily="34" charset="-120"/>
              </a:rPr>
              <a:t>Future Enhancements</a:t>
            </a:r>
            <a:endParaRPr lang="en-US" sz="1950" dirty="0"/>
          </a:p>
        </p:txBody>
      </p:sp>
      <p:sp>
        <p:nvSpPr>
          <p:cNvPr id="10" name="Text 7"/>
          <p:cNvSpPr/>
          <p:nvPr/>
        </p:nvSpPr>
        <p:spPr>
          <a:xfrm>
            <a:off x="6196370" y="3611523"/>
            <a:ext cx="7683222" cy="2151102"/>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Predictive analytics for loan default probability</a:t>
            </a:r>
            <a:endParaRPr lang="en-US" sz="1450" dirty="0"/>
          </a:p>
          <a:p>
            <a:pPr marL="342900" indent="-342900" algn="l">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Real-time fraud detection algorithms</a:t>
            </a:r>
            <a:endParaRPr lang="en-US" sz="1450" dirty="0"/>
          </a:p>
          <a:p>
            <a:pPr marL="342900" indent="-342900" algn="l">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Customer lifetime value modeling</a:t>
            </a:r>
            <a:endParaRPr lang="en-US" sz="1450" dirty="0"/>
          </a:p>
          <a:p>
            <a:pPr marL="342900" indent="-342900" algn="l">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Automated risk scoring systems</a:t>
            </a:r>
            <a:endParaRPr lang="en-US" sz="1450" dirty="0"/>
          </a:p>
          <a:p>
            <a:pPr marL="342900" indent="-342900" algn="l">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Integration with external credit bureaus</a:t>
            </a:r>
            <a:endParaRPr lang="en-US" sz="1450" dirty="0"/>
          </a:p>
          <a:p>
            <a:pPr marL="342900" indent="-342900" algn="l">
              <a:lnSpc>
                <a:spcPts val="2350"/>
              </a:lnSpc>
              <a:buSzPct val="100000"/>
              <a:buChar char="•"/>
            </a:pPr>
            <a:r>
              <a:rPr lang="en-US" sz="1450" dirty="0">
                <a:solidFill>
                  <a:srgbClr val="384653"/>
                </a:solidFill>
                <a:latin typeface="Montserrat" pitchFamily="34" charset="0"/>
                <a:ea typeface="Montserrat" pitchFamily="34" charset="-122"/>
                <a:cs typeface="Montserrat" pitchFamily="34" charset="-120"/>
              </a:rPr>
              <a:t>Machine learning for pattern recognition</a:t>
            </a:r>
            <a:endParaRPr lang="en-US" sz="1450" dirty="0"/>
          </a:p>
        </p:txBody>
      </p:sp>
      <p:sp>
        <p:nvSpPr>
          <p:cNvPr id="11" name="Text 8"/>
          <p:cNvSpPr/>
          <p:nvPr/>
        </p:nvSpPr>
        <p:spPr>
          <a:xfrm>
            <a:off x="758309" y="6042184"/>
            <a:ext cx="13113782"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By empowering banks with comprehensive visibility into client relationships, account types, and financial behaviors across nationalities and demographics, these dashboards minimize lending risk while maximizing operational efficiency and customer satisfaction.</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758309" y="1975961"/>
            <a:ext cx="1188601" cy="356235"/>
          </a:xfrm>
          <a:prstGeom prst="roundRect">
            <a:avLst>
              <a:gd name="adj" fmla="val 63861"/>
            </a:avLst>
          </a:prstGeom>
          <a:solidFill>
            <a:srgbClr val="D4E9F7"/>
          </a:solidFill>
          <a:ln/>
        </p:spPr>
      </p:sp>
      <p:sp>
        <p:nvSpPr>
          <p:cNvPr id="3" name="Text 1"/>
          <p:cNvSpPr/>
          <p:nvPr/>
        </p:nvSpPr>
        <p:spPr>
          <a:xfrm>
            <a:off x="872014" y="2032754"/>
            <a:ext cx="961192" cy="242649"/>
          </a:xfrm>
          <a:prstGeom prst="rect">
            <a:avLst/>
          </a:prstGeom>
          <a:noFill/>
          <a:ln/>
        </p:spPr>
        <p:txBody>
          <a:bodyPr wrap="none" lIns="0" tIns="0" rIns="0" bIns="0" rtlCol="0" anchor="t"/>
          <a:lstStyle/>
          <a:p>
            <a:pPr marL="0" indent="0" algn="l">
              <a:lnSpc>
                <a:spcPts val="1900"/>
              </a:lnSpc>
              <a:buNone/>
            </a:pPr>
            <a:r>
              <a:rPr lang="en-US" sz="1150" dirty="0">
                <a:solidFill>
                  <a:srgbClr val="384653"/>
                </a:solidFill>
                <a:latin typeface="Montserrat" pitchFamily="34" charset="0"/>
                <a:ea typeface="Montserrat" pitchFamily="34" charset="-122"/>
                <a:cs typeface="Montserrat" pitchFamily="34" charset="-120"/>
              </a:rPr>
              <a:t>CHALLENGE</a:t>
            </a:r>
            <a:endParaRPr lang="en-US" sz="1150" dirty="0"/>
          </a:p>
        </p:txBody>
      </p:sp>
      <p:sp>
        <p:nvSpPr>
          <p:cNvPr id="4" name="Text 2"/>
          <p:cNvSpPr/>
          <p:nvPr/>
        </p:nvSpPr>
        <p:spPr>
          <a:xfrm>
            <a:off x="758309" y="2407920"/>
            <a:ext cx="5815965"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The Problem We're Solving</a:t>
            </a:r>
            <a:endParaRPr lang="en-US" sz="3900" dirty="0"/>
          </a:p>
        </p:txBody>
      </p:sp>
      <p:sp>
        <p:nvSpPr>
          <p:cNvPr id="5" name="Text 3"/>
          <p:cNvSpPr/>
          <p:nvPr/>
        </p:nvSpPr>
        <p:spPr>
          <a:xfrm>
            <a:off x="758309" y="3486388"/>
            <a:ext cx="7683222" cy="1213009"/>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Banks face a critical challenge: how to make informed lending decisions that minimize financial risk while serving customers effectively. Traditional methods often lack the data-driven insights needed to accurately assess an applicant's likelihood of loan repayment.</a:t>
            </a:r>
            <a:endParaRPr lang="en-US" sz="1450" dirty="0"/>
          </a:p>
        </p:txBody>
      </p:sp>
      <p:sp>
        <p:nvSpPr>
          <p:cNvPr id="6" name="Text 4"/>
          <p:cNvSpPr/>
          <p:nvPr/>
        </p:nvSpPr>
        <p:spPr>
          <a:xfrm>
            <a:off x="758309" y="4870013"/>
            <a:ext cx="7683222" cy="1213009"/>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Our solution leverages Power BI's latest tools to create interactive dashboards that analyze applicant profiles comprehensively. These dashboards enable banks to make confident approval decisions based on concrete data patterns and risk indicators, transforming raw banking data into actionable intelligence.</a:t>
            </a:r>
            <a:endParaRPr lang="en-US" sz="1450" dirty="0"/>
          </a:p>
        </p:txBody>
      </p:sp>
      <p:sp>
        <p:nvSpPr>
          <p:cNvPr id="7" name="Shape 5"/>
          <p:cNvSpPr/>
          <p:nvPr/>
        </p:nvSpPr>
        <p:spPr>
          <a:xfrm>
            <a:off x="8775144" y="3315772"/>
            <a:ext cx="5240893" cy="2937867"/>
          </a:xfrm>
          <a:prstGeom prst="roundRect">
            <a:avLst>
              <a:gd name="adj" fmla="val 15487"/>
            </a:avLst>
          </a:prstGeom>
          <a:solidFill>
            <a:srgbClr val="EF9C82"/>
          </a:solidFill>
          <a:ln/>
        </p:spPr>
      </p:sp>
      <p:sp>
        <p:nvSpPr>
          <p:cNvPr id="8" name="Text 6"/>
          <p:cNvSpPr/>
          <p:nvPr/>
        </p:nvSpPr>
        <p:spPr>
          <a:xfrm>
            <a:off x="8964692" y="3505319"/>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2E3C4E"/>
                </a:solidFill>
                <a:latin typeface="Barlow Bold" pitchFamily="34" charset="0"/>
                <a:ea typeface="Barlow Bold" pitchFamily="34" charset="-122"/>
                <a:cs typeface="Barlow Bold" pitchFamily="34" charset="-120"/>
              </a:rPr>
              <a:t>Key Capabilities</a:t>
            </a:r>
            <a:endParaRPr lang="en-US" sz="1950" dirty="0"/>
          </a:p>
        </p:txBody>
      </p:sp>
      <p:sp>
        <p:nvSpPr>
          <p:cNvPr id="9" name="Text 7"/>
          <p:cNvSpPr/>
          <p:nvPr/>
        </p:nvSpPr>
        <p:spPr>
          <a:xfrm>
            <a:off x="8964692" y="4006572"/>
            <a:ext cx="4861798" cy="1411962"/>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000000"/>
                </a:solidFill>
                <a:latin typeface="Montserrat" pitchFamily="34" charset="0"/>
                <a:ea typeface="Montserrat" pitchFamily="34" charset="-122"/>
                <a:cs typeface="Montserrat" pitchFamily="34" charset="-120"/>
              </a:rPr>
              <a:t>Real-time risk assessment</a:t>
            </a:r>
            <a:endParaRPr lang="en-US" sz="1450" dirty="0"/>
          </a:p>
          <a:p>
            <a:pPr marL="342900" indent="-342900" algn="l">
              <a:lnSpc>
                <a:spcPts val="2350"/>
              </a:lnSpc>
              <a:buSzPct val="100000"/>
              <a:buChar char="•"/>
            </a:pPr>
            <a:r>
              <a:rPr lang="en-US" sz="1450" dirty="0">
                <a:solidFill>
                  <a:srgbClr val="000000"/>
                </a:solidFill>
                <a:latin typeface="Montserrat" pitchFamily="34" charset="0"/>
                <a:ea typeface="Montserrat" pitchFamily="34" charset="-122"/>
                <a:cs typeface="Montserrat" pitchFamily="34" charset="-120"/>
              </a:rPr>
              <a:t>Applicant profile analysis</a:t>
            </a:r>
            <a:endParaRPr lang="en-US" sz="1450" dirty="0"/>
          </a:p>
          <a:p>
            <a:pPr marL="342900" indent="-342900" algn="l">
              <a:lnSpc>
                <a:spcPts val="2350"/>
              </a:lnSpc>
              <a:buSzPct val="100000"/>
              <a:buChar char="•"/>
            </a:pPr>
            <a:r>
              <a:rPr lang="en-US" sz="1450" dirty="0">
                <a:solidFill>
                  <a:srgbClr val="000000"/>
                </a:solidFill>
                <a:latin typeface="Montserrat" pitchFamily="34" charset="0"/>
                <a:ea typeface="Montserrat" pitchFamily="34" charset="-122"/>
                <a:cs typeface="Montserrat" pitchFamily="34" charset="-120"/>
              </a:rPr>
              <a:t>Data-driven loan decisions</a:t>
            </a:r>
            <a:endParaRPr lang="en-US" sz="1450" dirty="0"/>
          </a:p>
          <a:p>
            <a:pPr marL="342900" indent="-342900" algn="l">
              <a:lnSpc>
                <a:spcPts val="2350"/>
              </a:lnSpc>
              <a:buSzPct val="100000"/>
              <a:buChar char="•"/>
            </a:pPr>
            <a:r>
              <a:rPr lang="en-US" sz="1450" dirty="0">
                <a:solidFill>
                  <a:srgbClr val="000000"/>
                </a:solidFill>
                <a:latin typeface="Montserrat" pitchFamily="34" charset="0"/>
                <a:ea typeface="Montserrat" pitchFamily="34" charset="-122"/>
                <a:cs typeface="Montserrat" pitchFamily="34" charset="-120"/>
              </a:rPr>
              <a:t>Comprehensive client insights</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8309" y="1424345"/>
            <a:ext cx="5957649"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Understanding Our Dataset</a:t>
            </a:r>
            <a:endParaRPr lang="en-US" sz="3900" dirty="0"/>
          </a:p>
        </p:txBody>
      </p:sp>
      <p:sp>
        <p:nvSpPr>
          <p:cNvPr id="3" name="Text 1"/>
          <p:cNvSpPr/>
          <p:nvPr/>
        </p:nvSpPr>
        <p:spPr>
          <a:xfrm>
            <a:off x="758309" y="2426970"/>
            <a:ext cx="13113782"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The foundation of our risk analytics system is a comprehensive dataset containing detailed bank and client information. This multi-table structure provides a 360-degree view of banking relationships and client profiles.</a:t>
            </a:r>
            <a:endParaRPr lang="en-US" sz="1450" dirty="0"/>
          </a:p>
        </p:txBody>
      </p:sp>
      <p:sp>
        <p:nvSpPr>
          <p:cNvPr id="4" name="Shape 2"/>
          <p:cNvSpPr/>
          <p:nvPr/>
        </p:nvSpPr>
        <p:spPr>
          <a:xfrm>
            <a:off x="758309" y="3246715"/>
            <a:ext cx="3136225" cy="1426250"/>
          </a:xfrm>
          <a:prstGeom prst="roundRect">
            <a:avLst>
              <a:gd name="adj" fmla="val 19938"/>
            </a:avLst>
          </a:prstGeom>
          <a:solidFill>
            <a:srgbClr val="D4E9F7"/>
          </a:solidFill>
          <a:ln w="7620">
            <a:solidFill>
              <a:srgbClr val="BACFDD"/>
            </a:solidFill>
            <a:prstDash val="solid"/>
          </a:ln>
        </p:spPr>
      </p:sp>
      <p:sp>
        <p:nvSpPr>
          <p:cNvPr id="5" name="Text 3"/>
          <p:cNvSpPr/>
          <p:nvPr/>
        </p:nvSpPr>
        <p:spPr>
          <a:xfrm>
            <a:off x="955477" y="3443883"/>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Banking Relationship</a:t>
            </a:r>
            <a:endParaRPr lang="en-US" sz="1950" dirty="0"/>
          </a:p>
        </p:txBody>
      </p:sp>
      <p:sp>
        <p:nvSpPr>
          <p:cNvPr id="6" name="Text 4"/>
          <p:cNvSpPr/>
          <p:nvPr/>
        </p:nvSpPr>
        <p:spPr>
          <a:xfrm>
            <a:off x="955477" y="3869293"/>
            <a:ext cx="2741890"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Client-bank connection details and account types</a:t>
            </a:r>
            <a:endParaRPr lang="en-US" sz="1450" dirty="0"/>
          </a:p>
        </p:txBody>
      </p:sp>
      <p:sp>
        <p:nvSpPr>
          <p:cNvPr id="7" name="Shape 5"/>
          <p:cNvSpPr/>
          <p:nvPr/>
        </p:nvSpPr>
        <p:spPr>
          <a:xfrm>
            <a:off x="4084082" y="3246715"/>
            <a:ext cx="3136344" cy="1426250"/>
          </a:xfrm>
          <a:prstGeom prst="roundRect">
            <a:avLst>
              <a:gd name="adj" fmla="val 19938"/>
            </a:avLst>
          </a:prstGeom>
          <a:solidFill>
            <a:srgbClr val="D4E9F7"/>
          </a:solidFill>
          <a:ln w="7620">
            <a:solidFill>
              <a:srgbClr val="BACFDD"/>
            </a:solidFill>
            <a:prstDash val="solid"/>
          </a:ln>
        </p:spPr>
      </p:sp>
      <p:sp>
        <p:nvSpPr>
          <p:cNvPr id="8" name="Text 6"/>
          <p:cNvSpPr/>
          <p:nvPr/>
        </p:nvSpPr>
        <p:spPr>
          <a:xfrm>
            <a:off x="4281249" y="3443883"/>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Client-Banking</a:t>
            </a:r>
            <a:endParaRPr lang="en-US" sz="1950" dirty="0"/>
          </a:p>
        </p:txBody>
      </p:sp>
      <p:sp>
        <p:nvSpPr>
          <p:cNvPr id="9" name="Text 7"/>
          <p:cNvSpPr/>
          <p:nvPr/>
        </p:nvSpPr>
        <p:spPr>
          <a:xfrm>
            <a:off x="4281249" y="3869293"/>
            <a:ext cx="2742009"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Transaction history and engagement metrics</a:t>
            </a:r>
            <a:endParaRPr lang="en-US" sz="1450" dirty="0"/>
          </a:p>
        </p:txBody>
      </p:sp>
      <p:sp>
        <p:nvSpPr>
          <p:cNvPr id="10" name="Shape 8"/>
          <p:cNvSpPr/>
          <p:nvPr/>
        </p:nvSpPr>
        <p:spPr>
          <a:xfrm>
            <a:off x="7409974" y="3246715"/>
            <a:ext cx="3136225" cy="1426250"/>
          </a:xfrm>
          <a:prstGeom prst="roundRect">
            <a:avLst>
              <a:gd name="adj" fmla="val 19938"/>
            </a:avLst>
          </a:prstGeom>
          <a:solidFill>
            <a:srgbClr val="D4E9F7"/>
          </a:solidFill>
          <a:ln w="7620">
            <a:solidFill>
              <a:srgbClr val="BACFDD"/>
            </a:solidFill>
            <a:prstDash val="solid"/>
          </a:ln>
        </p:spPr>
      </p:sp>
      <p:sp>
        <p:nvSpPr>
          <p:cNvPr id="11" name="Text 9"/>
          <p:cNvSpPr/>
          <p:nvPr/>
        </p:nvSpPr>
        <p:spPr>
          <a:xfrm>
            <a:off x="7607141" y="3443883"/>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Demographics</a:t>
            </a:r>
            <a:endParaRPr lang="en-US" sz="1950" dirty="0"/>
          </a:p>
        </p:txBody>
      </p:sp>
      <p:sp>
        <p:nvSpPr>
          <p:cNvPr id="12" name="Text 10"/>
          <p:cNvSpPr/>
          <p:nvPr/>
        </p:nvSpPr>
        <p:spPr>
          <a:xfrm>
            <a:off x="7607141" y="3869293"/>
            <a:ext cx="2741890"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Gender, location, and personal information</a:t>
            </a:r>
            <a:endParaRPr lang="en-US" sz="1450" dirty="0"/>
          </a:p>
        </p:txBody>
      </p:sp>
      <p:sp>
        <p:nvSpPr>
          <p:cNvPr id="13" name="Shape 11"/>
          <p:cNvSpPr/>
          <p:nvPr/>
        </p:nvSpPr>
        <p:spPr>
          <a:xfrm>
            <a:off x="10735747" y="3246715"/>
            <a:ext cx="3136344" cy="1426250"/>
          </a:xfrm>
          <a:prstGeom prst="roundRect">
            <a:avLst>
              <a:gd name="adj" fmla="val 19938"/>
            </a:avLst>
          </a:prstGeom>
          <a:solidFill>
            <a:srgbClr val="D4E9F7"/>
          </a:solidFill>
          <a:ln w="7620">
            <a:solidFill>
              <a:srgbClr val="BACFDD"/>
            </a:solidFill>
            <a:prstDash val="solid"/>
          </a:ln>
        </p:spPr>
      </p:sp>
      <p:sp>
        <p:nvSpPr>
          <p:cNvPr id="14" name="Text 12"/>
          <p:cNvSpPr/>
          <p:nvPr/>
        </p:nvSpPr>
        <p:spPr>
          <a:xfrm>
            <a:off x="10932914" y="3443883"/>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Investment Advisor</a:t>
            </a:r>
            <a:endParaRPr lang="en-US" sz="1950" dirty="0"/>
          </a:p>
        </p:txBody>
      </p:sp>
      <p:sp>
        <p:nvSpPr>
          <p:cNvPr id="15" name="Text 13"/>
          <p:cNvSpPr/>
          <p:nvPr/>
        </p:nvSpPr>
        <p:spPr>
          <a:xfrm>
            <a:off x="10932914" y="3869293"/>
            <a:ext cx="2742009"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Advisory relationships and guidance data</a:t>
            </a:r>
            <a:endParaRPr lang="en-US" sz="1450" dirty="0"/>
          </a:p>
        </p:txBody>
      </p:sp>
      <p:sp>
        <p:nvSpPr>
          <p:cNvPr id="16" name="Shape 14"/>
          <p:cNvSpPr/>
          <p:nvPr/>
        </p:nvSpPr>
        <p:spPr>
          <a:xfrm>
            <a:off x="758309" y="4862512"/>
            <a:ext cx="13113782" cy="1122998"/>
          </a:xfrm>
          <a:prstGeom prst="roundRect">
            <a:avLst>
              <a:gd name="adj" fmla="val 25322"/>
            </a:avLst>
          </a:prstGeom>
          <a:solidFill>
            <a:srgbClr val="D4E9F7"/>
          </a:solidFill>
          <a:ln w="7620">
            <a:solidFill>
              <a:srgbClr val="BACFDD"/>
            </a:solidFill>
            <a:prstDash val="solid"/>
          </a:ln>
        </p:spPr>
      </p:sp>
      <p:sp>
        <p:nvSpPr>
          <p:cNvPr id="17" name="Text 15"/>
          <p:cNvSpPr/>
          <p:nvPr/>
        </p:nvSpPr>
        <p:spPr>
          <a:xfrm>
            <a:off x="955477" y="5059680"/>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Period</a:t>
            </a:r>
            <a:endParaRPr lang="en-US" sz="1950" dirty="0"/>
          </a:p>
        </p:txBody>
      </p:sp>
      <p:sp>
        <p:nvSpPr>
          <p:cNvPr id="18" name="Text 16"/>
          <p:cNvSpPr/>
          <p:nvPr/>
        </p:nvSpPr>
        <p:spPr>
          <a:xfrm>
            <a:off x="955477" y="5485090"/>
            <a:ext cx="12719447" cy="303252"/>
          </a:xfrm>
          <a:prstGeom prst="rect">
            <a:avLst/>
          </a:prstGeom>
          <a:noFill/>
          <a:ln/>
        </p:spPr>
        <p:txBody>
          <a:bodyPr wrap="non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Time-based analysis and trends</a:t>
            </a:r>
            <a:endParaRPr lang="en-US" sz="1450" dirty="0"/>
          </a:p>
        </p:txBody>
      </p:sp>
      <p:sp>
        <p:nvSpPr>
          <p:cNvPr id="19" name="Text 17"/>
          <p:cNvSpPr/>
          <p:nvPr/>
        </p:nvSpPr>
        <p:spPr>
          <a:xfrm>
            <a:off x="758309" y="6198751"/>
            <a:ext cx="13113782"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These tables are interconnected through primary and foreign keys, enabling comprehensive cross-referential analysis and deep insights into client behavior and risk profiles.</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758309" y="1015484"/>
            <a:ext cx="1809155" cy="371475"/>
          </a:xfrm>
          <a:prstGeom prst="roundRect">
            <a:avLst>
              <a:gd name="adj" fmla="val 61241"/>
            </a:avLst>
          </a:prstGeom>
          <a:noFill/>
          <a:ln w="7620">
            <a:solidFill>
              <a:srgbClr val="75BAE6"/>
            </a:solidFill>
            <a:prstDash val="solid"/>
          </a:ln>
        </p:spPr>
      </p:sp>
      <p:sp>
        <p:nvSpPr>
          <p:cNvPr id="3" name="Text 1"/>
          <p:cNvSpPr/>
          <p:nvPr/>
        </p:nvSpPr>
        <p:spPr>
          <a:xfrm>
            <a:off x="879634" y="1079897"/>
            <a:ext cx="1566505" cy="242649"/>
          </a:xfrm>
          <a:prstGeom prst="rect">
            <a:avLst/>
          </a:prstGeom>
          <a:noFill/>
          <a:ln/>
        </p:spPr>
        <p:txBody>
          <a:bodyPr wrap="none" lIns="0" tIns="0" rIns="0" bIns="0" rtlCol="0" anchor="t"/>
          <a:lstStyle/>
          <a:p>
            <a:pPr marL="0" indent="0" algn="l">
              <a:lnSpc>
                <a:spcPts val="1900"/>
              </a:lnSpc>
              <a:buNone/>
            </a:pPr>
            <a:r>
              <a:rPr lang="en-US" sz="1150" dirty="0">
                <a:solidFill>
                  <a:srgbClr val="75BAE6"/>
                </a:solidFill>
                <a:latin typeface="Montserrat" pitchFamily="34" charset="0"/>
                <a:ea typeface="Montserrat" pitchFamily="34" charset="-122"/>
                <a:cs typeface="Montserrat" pitchFamily="34" charset="-120"/>
              </a:rPr>
              <a:t>DATA ENGINEERING</a:t>
            </a:r>
            <a:endParaRPr lang="en-US" sz="1150" dirty="0"/>
          </a:p>
        </p:txBody>
      </p:sp>
      <p:sp>
        <p:nvSpPr>
          <p:cNvPr id="4" name="Text 2"/>
          <p:cNvSpPr/>
          <p:nvPr/>
        </p:nvSpPr>
        <p:spPr>
          <a:xfrm>
            <a:off x="758309" y="1462683"/>
            <a:ext cx="7003733"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Data Cleaning &amp; Transformation</a:t>
            </a:r>
            <a:endParaRPr lang="en-US" sz="3900" dirty="0"/>
          </a:p>
        </p:txBody>
      </p:sp>
      <p:sp>
        <p:nvSpPr>
          <p:cNvPr id="5" name="Text 3"/>
          <p:cNvSpPr/>
          <p:nvPr/>
        </p:nvSpPr>
        <p:spPr>
          <a:xfrm>
            <a:off x="758309" y="2370534"/>
            <a:ext cx="13113782"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We implemented sophisticated data cleaning processes to enhance the dataset's analytical value. Three critical transformations were applied to create actionable insights from raw banking data.</a:t>
            </a:r>
            <a:endParaRPr lang="en-US" sz="1450" dirty="0"/>
          </a:p>
        </p:txBody>
      </p:sp>
      <p:sp>
        <p:nvSpPr>
          <p:cNvPr id="6" name="Text 4"/>
          <p:cNvSpPr/>
          <p:nvPr/>
        </p:nvSpPr>
        <p:spPr>
          <a:xfrm>
            <a:off x="758309" y="3190280"/>
            <a:ext cx="189548" cy="236934"/>
          </a:xfrm>
          <a:prstGeom prst="rect">
            <a:avLst/>
          </a:prstGeom>
          <a:noFill/>
          <a:ln/>
        </p:spPr>
        <p:txBody>
          <a:bodyPr wrap="none" lIns="0" tIns="0" rIns="0" bIns="0" rtlCol="0" anchor="t"/>
          <a:lstStyle/>
          <a:p>
            <a:pPr marL="0" indent="0" algn="l">
              <a:lnSpc>
                <a:spcPts val="2350"/>
              </a:lnSpc>
              <a:buNone/>
            </a:pPr>
            <a:r>
              <a:rPr lang="en-US" sz="1450" dirty="0">
                <a:solidFill>
                  <a:srgbClr val="384653"/>
                </a:solidFill>
                <a:latin typeface="Barlow Light" pitchFamily="34" charset="0"/>
                <a:ea typeface="Barlow Light" pitchFamily="34" charset="-122"/>
                <a:cs typeface="Barlow Light" pitchFamily="34" charset="-120"/>
              </a:rPr>
              <a:t>01</a:t>
            </a:r>
            <a:endParaRPr lang="en-US" sz="1450" dirty="0"/>
          </a:p>
        </p:txBody>
      </p:sp>
      <p:pic>
        <p:nvPicPr>
          <p:cNvPr id="7" name="Image 0" descr="preencoded.png"/>
          <p:cNvPicPr>
            <a:picLocks noChangeAspect="1"/>
          </p:cNvPicPr>
          <p:nvPr/>
        </p:nvPicPr>
        <p:blipFill>
          <a:blip r:embed="rId3"/>
          <a:stretch>
            <a:fillRect/>
          </a:stretch>
        </p:blipFill>
        <p:spPr>
          <a:xfrm>
            <a:off x="758309" y="3489603"/>
            <a:ext cx="6462117" cy="22860"/>
          </a:xfrm>
          <a:prstGeom prst="rect">
            <a:avLst/>
          </a:prstGeom>
        </p:spPr>
      </p:pic>
      <p:sp>
        <p:nvSpPr>
          <p:cNvPr id="8" name="Text 5"/>
          <p:cNvSpPr/>
          <p:nvPr/>
        </p:nvSpPr>
        <p:spPr>
          <a:xfrm>
            <a:off x="758309" y="3630097"/>
            <a:ext cx="2665690"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Engagement Timeframe</a:t>
            </a:r>
            <a:endParaRPr lang="en-US" sz="1950" dirty="0"/>
          </a:p>
        </p:txBody>
      </p:sp>
      <p:sp>
        <p:nvSpPr>
          <p:cNvPr id="9" name="Text 6"/>
          <p:cNvSpPr/>
          <p:nvPr/>
        </p:nvSpPr>
        <p:spPr>
          <a:xfrm>
            <a:off x="758309" y="4055507"/>
            <a:ext cx="6462117" cy="909757"/>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Created timeline categories based on client tenure: &lt;1 year, &lt;1.5 years, &lt;5 years, &lt;10 years, and &gt;10 years, providing clear segmentation of client relationships.</a:t>
            </a:r>
            <a:endParaRPr lang="en-US" sz="1450" dirty="0"/>
          </a:p>
        </p:txBody>
      </p:sp>
      <p:sp>
        <p:nvSpPr>
          <p:cNvPr id="10" name="Text 7"/>
          <p:cNvSpPr/>
          <p:nvPr/>
        </p:nvSpPr>
        <p:spPr>
          <a:xfrm>
            <a:off x="7409974" y="3190280"/>
            <a:ext cx="189548" cy="236934"/>
          </a:xfrm>
          <a:prstGeom prst="rect">
            <a:avLst/>
          </a:prstGeom>
          <a:noFill/>
          <a:ln/>
        </p:spPr>
        <p:txBody>
          <a:bodyPr wrap="none" lIns="0" tIns="0" rIns="0" bIns="0" rtlCol="0" anchor="t"/>
          <a:lstStyle/>
          <a:p>
            <a:pPr marL="0" indent="0" algn="l">
              <a:lnSpc>
                <a:spcPts val="2350"/>
              </a:lnSpc>
              <a:buNone/>
            </a:pPr>
            <a:r>
              <a:rPr lang="en-US" sz="1450" dirty="0">
                <a:solidFill>
                  <a:srgbClr val="384653"/>
                </a:solidFill>
                <a:latin typeface="Barlow Light" pitchFamily="34" charset="0"/>
                <a:ea typeface="Barlow Light" pitchFamily="34" charset="-122"/>
                <a:cs typeface="Barlow Light" pitchFamily="34" charset="-120"/>
              </a:rPr>
              <a:t>02</a:t>
            </a:r>
            <a:endParaRPr lang="en-US" sz="1450" dirty="0"/>
          </a:p>
        </p:txBody>
      </p:sp>
      <p:pic>
        <p:nvPicPr>
          <p:cNvPr id="11" name="Image 1" descr="preencoded.png"/>
          <p:cNvPicPr>
            <a:picLocks noChangeAspect="1"/>
          </p:cNvPicPr>
          <p:nvPr/>
        </p:nvPicPr>
        <p:blipFill>
          <a:blip r:embed="rId3"/>
          <a:stretch>
            <a:fillRect/>
          </a:stretch>
        </p:blipFill>
        <p:spPr>
          <a:xfrm>
            <a:off x="7409974" y="3489603"/>
            <a:ext cx="6462117" cy="22860"/>
          </a:xfrm>
          <a:prstGeom prst="rect">
            <a:avLst/>
          </a:prstGeom>
        </p:spPr>
      </p:pic>
      <p:sp>
        <p:nvSpPr>
          <p:cNvPr id="12" name="Text 8"/>
          <p:cNvSpPr/>
          <p:nvPr/>
        </p:nvSpPr>
        <p:spPr>
          <a:xfrm>
            <a:off x="7409974" y="3630097"/>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Engagement Days</a:t>
            </a:r>
            <a:endParaRPr lang="en-US" sz="1950" dirty="0"/>
          </a:p>
        </p:txBody>
      </p:sp>
      <p:sp>
        <p:nvSpPr>
          <p:cNvPr id="13" name="Text 9"/>
          <p:cNvSpPr/>
          <p:nvPr/>
        </p:nvSpPr>
        <p:spPr>
          <a:xfrm>
            <a:off x="7409974" y="4055507"/>
            <a:ext cx="6462117" cy="909757"/>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Calculated the exact number of days from joining date to present using DATEDIFF function, enabling precise tenure analysis and relationship maturity assessment.</a:t>
            </a:r>
            <a:endParaRPr lang="en-US" sz="1450" dirty="0"/>
          </a:p>
        </p:txBody>
      </p:sp>
      <p:sp>
        <p:nvSpPr>
          <p:cNvPr id="14" name="Text 10"/>
          <p:cNvSpPr/>
          <p:nvPr/>
        </p:nvSpPr>
        <p:spPr>
          <a:xfrm>
            <a:off x="758309" y="5296972"/>
            <a:ext cx="189548" cy="236934"/>
          </a:xfrm>
          <a:prstGeom prst="rect">
            <a:avLst/>
          </a:prstGeom>
          <a:noFill/>
          <a:ln/>
        </p:spPr>
        <p:txBody>
          <a:bodyPr wrap="none" lIns="0" tIns="0" rIns="0" bIns="0" rtlCol="0" anchor="t"/>
          <a:lstStyle/>
          <a:p>
            <a:pPr marL="0" indent="0" algn="l">
              <a:lnSpc>
                <a:spcPts val="2350"/>
              </a:lnSpc>
              <a:buNone/>
            </a:pPr>
            <a:r>
              <a:rPr lang="en-US" sz="1450" dirty="0">
                <a:solidFill>
                  <a:srgbClr val="384653"/>
                </a:solidFill>
                <a:latin typeface="Barlow Light" pitchFamily="34" charset="0"/>
                <a:ea typeface="Barlow Light" pitchFamily="34" charset="-122"/>
                <a:cs typeface="Barlow Light" pitchFamily="34" charset="-120"/>
              </a:rPr>
              <a:t>03</a:t>
            </a:r>
            <a:endParaRPr lang="en-US" sz="1450" dirty="0"/>
          </a:p>
        </p:txBody>
      </p:sp>
      <p:pic>
        <p:nvPicPr>
          <p:cNvPr id="15" name="Image 2" descr="preencoded.png"/>
          <p:cNvPicPr>
            <a:picLocks noChangeAspect="1"/>
          </p:cNvPicPr>
          <p:nvPr/>
        </p:nvPicPr>
        <p:blipFill>
          <a:blip r:embed="rId3"/>
          <a:stretch>
            <a:fillRect/>
          </a:stretch>
        </p:blipFill>
        <p:spPr>
          <a:xfrm>
            <a:off x="758309" y="5577364"/>
            <a:ext cx="6462117" cy="22860"/>
          </a:xfrm>
          <a:prstGeom prst="rect">
            <a:avLst/>
          </a:prstGeom>
        </p:spPr>
      </p:pic>
      <p:sp>
        <p:nvSpPr>
          <p:cNvPr id="16" name="Text 11"/>
          <p:cNvSpPr/>
          <p:nvPr/>
        </p:nvSpPr>
        <p:spPr>
          <a:xfrm>
            <a:off x="758309" y="5736788"/>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Income Bands</a:t>
            </a:r>
            <a:endParaRPr lang="en-US" sz="1950" dirty="0"/>
          </a:p>
        </p:txBody>
      </p:sp>
      <p:sp>
        <p:nvSpPr>
          <p:cNvPr id="17" name="Text 12"/>
          <p:cNvSpPr/>
          <p:nvPr/>
        </p:nvSpPr>
        <p:spPr>
          <a:xfrm>
            <a:off x="758309" y="6162199"/>
            <a:ext cx="6462117" cy="909757"/>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Categorized estimated income into Low (&lt;$100K), Mid ($100K-$300K), and High (&gt;$300K) bands for risk stratification and targeted analysis.</a:t>
            </a:r>
            <a:endParaRPr lang="en-US" sz="1450" dirty="0"/>
          </a:p>
        </p:txBody>
      </p:sp>
      <p:sp>
        <p:nvSpPr>
          <p:cNvPr id="18" name="Text 13"/>
          <p:cNvSpPr/>
          <p:nvPr/>
        </p:nvSpPr>
        <p:spPr>
          <a:xfrm>
            <a:off x="7409974" y="5296972"/>
            <a:ext cx="189548" cy="236934"/>
          </a:xfrm>
          <a:prstGeom prst="rect">
            <a:avLst/>
          </a:prstGeom>
          <a:noFill/>
          <a:ln/>
        </p:spPr>
        <p:txBody>
          <a:bodyPr wrap="none" lIns="0" tIns="0" rIns="0" bIns="0" rtlCol="0" anchor="t"/>
          <a:lstStyle/>
          <a:p>
            <a:pPr marL="0" indent="0" algn="l">
              <a:lnSpc>
                <a:spcPts val="2350"/>
              </a:lnSpc>
              <a:buNone/>
            </a:pPr>
            <a:r>
              <a:rPr lang="en-US" sz="1450" dirty="0">
                <a:solidFill>
                  <a:srgbClr val="384653"/>
                </a:solidFill>
                <a:latin typeface="Barlow Light" pitchFamily="34" charset="0"/>
                <a:ea typeface="Barlow Light" pitchFamily="34" charset="-122"/>
                <a:cs typeface="Barlow Light" pitchFamily="34" charset="-120"/>
              </a:rPr>
              <a:t>04</a:t>
            </a:r>
            <a:endParaRPr lang="en-US" sz="1450" dirty="0"/>
          </a:p>
        </p:txBody>
      </p:sp>
      <p:pic>
        <p:nvPicPr>
          <p:cNvPr id="19" name="Image 3" descr="preencoded.png"/>
          <p:cNvPicPr>
            <a:picLocks noChangeAspect="1"/>
          </p:cNvPicPr>
          <p:nvPr/>
        </p:nvPicPr>
        <p:blipFill>
          <a:blip r:embed="rId3"/>
          <a:stretch>
            <a:fillRect/>
          </a:stretch>
        </p:blipFill>
        <p:spPr>
          <a:xfrm>
            <a:off x="7409974" y="5596295"/>
            <a:ext cx="6462117" cy="22860"/>
          </a:xfrm>
          <a:prstGeom prst="rect">
            <a:avLst/>
          </a:prstGeom>
        </p:spPr>
      </p:pic>
      <p:sp>
        <p:nvSpPr>
          <p:cNvPr id="20" name="Text 14"/>
          <p:cNvSpPr/>
          <p:nvPr/>
        </p:nvSpPr>
        <p:spPr>
          <a:xfrm>
            <a:off x="7409974" y="5736788"/>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Processing Fees</a:t>
            </a:r>
            <a:endParaRPr lang="en-US" sz="1950" dirty="0"/>
          </a:p>
        </p:txBody>
      </p:sp>
      <p:sp>
        <p:nvSpPr>
          <p:cNvPr id="21" name="Text 15"/>
          <p:cNvSpPr/>
          <p:nvPr/>
        </p:nvSpPr>
        <p:spPr>
          <a:xfrm>
            <a:off x="7409974" y="6162199"/>
            <a:ext cx="6462117"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Mapped fee structures to processing rates: High (0.05), Mid (0.03), Low (0.01), automating fee calculations across all client accounts.</a:t>
            </a:r>
            <a:endParaRPr lang="en-US" sz="14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1413986" y="799148"/>
            <a:ext cx="7070765" cy="467678"/>
          </a:xfrm>
          <a:prstGeom prst="rect">
            <a:avLst/>
          </a:prstGeom>
          <a:noFill/>
          <a:ln/>
        </p:spPr>
        <p:txBody>
          <a:bodyPr wrap="none" lIns="0" tIns="0" rIns="0" bIns="0" rtlCol="0" anchor="t"/>
          <a:lstStyle/>
          <a:p>
            <a:pPr marL="0" indent="0" algn="l">
              <a:lnSpc>
                <a:spcPts val="3650"/>
              </a:lnSpc>
              <a:buNone/>
            </a:pPr>
            <a:r>
              <a:rPr lang="en-US" sz="2900" b="1" dirty="0">
                <a:solidFill>
                  <a:srgbClr val="2E3C4E"/>
                </a:solidFill>
                <a:latin typeface="Barlow Bold" pitchFamily="34" charset="0"/>
                <a:ea typeface="Barlow Bold" pitchFamily="34" charset="-122"/>
                <a:cs typeface="Barlow Bold" pitchFamily="34" charset="-120"/>
              </a:rPr>
              <a:t>Power BI Functions Powering Our Analytics</a:t>
            </a:r>
            <a:endParaRPr lang="en-US" sz="2900" dirty="0"/>
          </a:p>
        </p:txBody>
      </p:sp>
      <p:sp>
        <p:nvSpPr>
          <p:cNvPr id="3" name="Shape 1"/>
          <p:cNvSpPr/>
          <p:nvPr/>
        </p:nvSpPr>
        <p:spPr>
          <a:xfrm>
            <a:off x="1413986" y="1546622"/>
            <a:ext cx="5727740" cy="1783913"/>
          </a:xfrm>
          <a:prstGeom prst="roundRect">
            <a:avLst>
              <a:gd name="adj" fmla="val 4101"/>
            </a:avLst>
          </a:prstGeom>
          <a:solidFill>
            <a:srgbClr val="FFFFFF"/>
          </a:solidFill>
          <a:ln w="15240">
            <a:solidFill>
              <a:srgbClr val="BACFDD"/>
            </a:solidFill>
            <a:prstDash val="solid"/>
          </a:ln>
        </p:spPr>
      </p:sp>
      <p:pic>
        <p:nvPicPr>
          <p:cNvPr id="4" name="Image 0" descr="preencoded.png"/>
          <p:cNvPicPr>
            <a:picLocks noChangeAspect="1"/>
          </p:cNvPicPr>
          <p:nvPr/>
        </p:nvPicPr>
        <p:blipFill>
          <a:blip r:embed="rId3"/>
          <a:stretch>
            <a:fillRect/>
          </a:stretch>
        </p:blipFill>
        <p:spPr>
          <a:xfrm>
            <a:off x="1398746" y="1546622"/>
            <a:ext cx="60960" cy="1783913"/>
          </a:xfrm>
          <a:prstGeom prst="rect">
            <a:avLst/>
          </a:prstGeom>
        </p:spPr>
      </p:pic>
      <p:sp>
        <p:nvSpPr>
          <p:cNvPr id="5" name="Text 2"/>
          <p:cNvSpPr/>
          <p:nvPr/>
        </p:nvSpPr>
        <p:spPr>
          <a:xfrm>
            <a:off x="1617107" y="1704023"/>
            <a:ext cx="1870829" cy="233720"/>
          </a:xfrm>
          <a:prstGeom prst="rect">
            <a:avLst/>
          </a:prstGeom>
          <a:noFill/>
          <a:ln/>
        </p:spPr>
        <p:txBody>
          <a:bodyPr wrap="none" lIns="0" tIns="0" rIns="0" bIns="0" rtlCol="0" anchor="t"/>
          <a:lstStyle/>
          <a:p>
            <a:pPr marL="0" indent="0" algn="l">
              <a:lnSpc>
                <a:spcPts val="1800"/>
              </a:lnSpc>
              <a:buNone/>
            </a:pPr>
            <a:r>
              <a:rPr lang="en-US" sz="1450" b="1" dirty="0">
                <a:solidFill>
                  <a:srgbClr val="384653"/>
                </a:solidFill>
                <a:latin typeface="Barlow Bold" pitchFamily="34" charset="0"/>
                <a:ea typeface="Barlow Bold" pitchFamily="34" charset="-122"/>
                <a:cs typeface="Barlow Bold" pitchFamily="34" charset="-120"/>
              </a:rPr>
              <a:t>SUM</a:t>
            </a:r>
            <a:endParaRPr lang="en-US" sz="1450" dirty="0"/>
          </a:p>
        </p:txBody>
      </p:sp>
      <p:sp>
        <p:nvSpPr>
          <p:cNvPr id="6" name="Text 3"/>
          <p:cNvSpPr/>
          <p:nvPr/>
        </p:nvSpPr>
        <p:spPr>
          <a:xfrm>
            <a:off x="1617107" y="2044303"/>
            <a:ext cx="5367218" cy="397907"/>
          </a:xfrm>
          <a:prstGeom prst="rect">
            <a:avLst/>
          </a:prstGeom>
          <a:noFill/>
          <a:ln/>
        </p:spPr>
        <p:txBody>
          <a:bodyPr wrap="square" lIns="0" tIns="0" rIns="0" bIns="0" rtlCol="0" anchor="t"/>
          <a:lstStyle/>
          <a:p>
            <a:pPr marL="0" indent="0" algn="l">
              <a:lnSpc>
                <a:spcPts val="1550"/>
              </a:lnSpc>
              <a:buNone/>
            </a:pPr>
            <a:r>
              <a:rPr lang="en-US" sz="1100" dirty="0">
                <a:solidFill>
                  <a:srgbClr val="384653"/>
                </a:solidFill>
                <a:latin typeface="Montserrat" pitchFamily="34" charset="0"/>
                <a:ea typeface="Montserrat" pitchFamily="34" charset="-122"/>
                <a:cs typeface="Montserrat" pitchFamily="34" charset="-120"/>
              </a:rPr>
              <a:t>Aggregates all numbers in a column, returning decimal totals for financial calculations.</a:t>
            </a:r>
            <a:endParaRPr lang="en-US" sz="1100" dirty="0"/>
          </a:p>
        </p:txBody>
      </p:sp>
      <p:sp>
        <p:nvSpPr>
          <p:cNvPr id="7" name="Shape 4"/>
          <p:cNvSpPr/>
          <p:nvPr/>
        </p:nvSpPr>
        <p:spPr>
          <a:xfrm>
            <a:off x="1617107" y="2562106"/>
            <a:ext cx="5367218" cy="611029"/>
          </a:xfrm>
          <a:prstGeom prst="roundRect">
            <a:avLst>
              <a:gd name="adj" fmla="val 34904"/>
            </a:avLst>
          </a:prstGeom>
          <a:solidFill>
            <a:srgbClr val="F2F2F2"/>
          </a:solidFill>
          <a:ln/>
        </p:spPr>
      </p:sp>
      <p:sp>
        <p:nvSpPr>
          <p:cNvPr id="8" name="Shape 5"/>
          <p:cNvSpPr/>
          <p:nvPr/>
        </p:nvSpPr>
        <p:spPr>
          <a:xfrm>
            <a:off x="1610082" y="2562106"/>
            <a:ext cx="5381268" cy="611029"/>
          </a:xfrm>
          <a:prstGeom prst="roundRect">
            <a:avLst>
              <a:gd name="adj" fmla="val 3490"/>
            </a:avLst>
          </a:prstGeom>
          <a:solidFill>
            <a:srgbClr val="F2F2F2"/>
          </a:solidFill>
          <a:ln/>
        </p:spPr>
      </p:sp>
      <p:sp>
        <p:nvSpPr>
          <p:cNvPr id="9" name="Text 6"/>
          <p:cNvSpPr/>
          <p:nvPr/>
        </p:nvSpPr>
        <p:spPr>
          <a:xfrm>
            <a:off x="1752243" y="2668667"/>
            <a:ext cx="5096947" cy="397907"/>
          </a:xfrm>
          <a:prstGeom prst="rect">
            <a:avLst/>
          </a:prstGeom>
          <a:noFill/>
          <a:ln/>
        </p:spPr>
        <p:txBody>
          <a:bodyPr wrap="square" lIns="0" tIns="0" rIns="0" bIns="0" rtlCol="0" anchor="t"/>
          <a:lstStyle/>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Bank Deposit = </a:t>
            </a:r>
            <a:endParaRPr lang="en-US" sz="1100" dirty="0"/>
          </a:p>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SUM('Clients - Banking'[Bank Deposits])</a:t>
            </a:r>
            <a:endParaRPr lang="en-US" sz="1100" dirty="0"/>
          </a:p>
        </p:txBody>
      </p:sp>
      <p:sp>
        <p:nvSpPr>
          <p:cNvPr id="10" name="Shape 7"/>
          <p:cNvSpPr/>
          <p:nvPr/>
        </p:nvSpPr>
        <p:spPr>
          <a:xfrm>
            <a:off x="1413986" y="3437096"/>
            <a:ext cx="5727740" cy="1783913"/>
          </a:xfrm>
          <a:prstGeom prst="roundRect">
            <a:avLst>
              <a:gd name="adj" fmla="val 4101"/>
            </a:avLst>
          </a:prstGeom>
          <a:solidFill>
            <a:srgbClr val="FFFFFF"/>
          </a:solidFill>
          <a:ln w="15240">
            <a:solidFill>
              <a:srgbClr val="BACFDD"/>
            </a:solidFill>
            <a:prstDash val="solid"/>
          </a:ln>
        </p:spPr>
      </p:sp>
      <p:pic>
        <p:nvPicPr>
          <p:cNvPr id="11" name="Image 1" descr="preencoded.png"/>
          <p:cNvPicPr>
            <a:picLocks noChangeAspect="1"/>
          </p:cNvPicPr>
          <p:nvPr/>
        </p:nvPicPr>
        <p:blipFill>
          <a:blip r:embed="rId3"/>
          <a:stretch>
            <a:fillRect/>
          </a:stretch>
        </p:blipFill>
        <p:spPr>
          <a:xfrm>
            <a:off x="1398746" y="3437096"/>
            <a:ext cx="60960" cy="1783913"/>
          </a:xfrm>
          <a:prstGeom prst="rect">
            <a:avLst/>
          </a:prstGeom>
        </p:spPr>
      </p:pic>
      <p:sp>
        <p:nvSpPr>
          <p:cNvPr id="12" name="Text 8"/>
          <p:cNvSpPr/>
          <p:nvPr/>
        </p:nvSpPr>
        <p:spPr>
          <a:xfrm>
            <a:off x="1617107" y="3594497"/>
            <a:ext cx="1870829" cy="233720"/>
          </a:xfrm>
          <a:prstGeom prst="rect">
            <a:avLst/>
          </a:prstGeom>
          <a:noFill/>
          <a:ln/>
        </p:spPr>
        <p:txBody>
          <a:bodyPr wrap="none" lIns="0" tIns="0" rIns="0" bIns="0" rtlCol="0" anchor="t"/>
          <a:lstStyle/>
          <a:p>
            <a:pPr marL="0" indent="0" algn="l">
              <a:lnSpc>
                <a:spcPts val="1800"/>
              </a:lnSpc>
              <a:buNone/>
            </a:pPr>
            <a:r>
              <a:rPr lang="en-US" sz="1450" b="1" dirty="0">
                <a:solidFill>
                  <a:srgbClr val="384653"/>
                </a:solidFill>
                <a:latin typeface="Barlow Bold" pitchFamily="34" charset="0"/>
                <a:ea typeface="Barlow Bold" pitchFamily="34" charset="-122"/>
                <a:cs typeface="Barlow Bold" pitchFamily="34" charset="-120"/>
              </a:rPr>
              <a:t>DISTINCTCOUNT</a:t>
            </a:r>
            <a:endParaRPr lang="en-US" sz="1450" dirty="0"/>
          </a:p>
        </p:txBody>
      </p:sp>
      <p:sp>
        <p:nvSpPr>
          <p:cNvPr id="13" name="Text 9"/>
          <p:cNvSpPr/>
          <p:nvPr/>
        </p:nvSpPr>
        <p:spPr>
          <a:xfrm>
            <a:off x="1617107" y="3934778"/>
            <a:ext cx="5367218" cy="397907"/>
          </a:xfrm>
          <a:prstGeom prst="rect">
            <a:avLst/>
          </a:prstGeom>
          <a:noFill/>
          <a:ln/>
        </p:spPr>
        <p:txBody>
          <a:bodyPr wrap="square" lIns="0" tIns="0" rIns="0" bIns="0" rtlCol="0" anchor="t"/>
          <a:lstStyle/>
          <a:p>
            <a:pPr marL="0" indent="0" algn="l">
              <a:lnSpc>
                <a:spcPts val="1550"/>
              </a:lnSpc>
              <a:buNone/>
            </a:pPr>
            <a:r>
              <a:rPr lang="en-US" sz="1100" dirty="0">
                <a:solidFill>
                  <a:srgbClr val="384653"/>
                </a:solidFill>
                <a:latin typeface="Montserrat" pitchFamily="34" charset="0"/>
                <a:ea typeface="Montserrat" pitchFamily="34" charset="-122"/>
                <a:cs typeface="Montserrat" pitchFamily="34" charset="-120"/>
              </a:rPr>
              <a:t>Counts unique values in a column, essential for client counting and deduplication.</a:t>
            </a:r>
            <a:endParaRPr lang="en-US" sz="1100" dirty="0"/>
          </a:p>
        </p:txBody>
      </p:sp>
      <p:sp>
        <p:nvSpPr>
          <p:cNvPr id="14" name="Shape 10"/>
          <p:cNvSpPr/>
          <p:nvPr/>
        </p:nvSpPr>
        <p:spPr>
          <a:xfrm>
            <a:off x="1617107" y="4452580"/>
            <a:ext cx="5367218" cy="611029"/>
          </a:xfrm>
          <a:prstGeom prst="roundRect">
            <a:avLst>
              <a:gd name="adj" fmla="val 34904"/>
            </a:avLst>
          </a:prstGeom>
          <a:solidFill>
            <a:srgbClr val="F2F2F2"/>
          </a:solidFill>
          <a:ln/>
        </p:spPr>
      </p:sp>
      <p:sp>
        <p:nvSpPr>
          <p:cNvPr id="15" name="Shape 11"/>
          <p:cNvSpPr/>
          <p:nvPr/>
        </p:nvSpPr>
        <p:spPr>
          <a:xfrm>
            <a:off x="1610082" y="4452580"/>
            <a:ext cx="5381268" cy="611029"/>
          </a:xfrm>
          <a:prstGeom prst="roundRect">
            <a:avLst>
              <a:gd name="adj" fmla="val 3490"/>
            </a:avLst>
          </a:prstGeom>
          <a:solidFill>
            <a:srgbClr val="F2F2F2"/>
          </a:solidFill>
          <a:ln/>
        </p:spPr>
      </p:sp>
      <p:sp>
        <p:nvSpPr>
          <p:cNvPr id="16" name="Text 12"/>
          <p:cNvSpPr/>
          <p:nvPr/>
        </p:nvSpPr>
        <p:spPr>
          <a:xfrm>
            <a:off x="1752243" y="4559141"/>
            <a:ext cx="5096947" cy="397907"/>
          </a:xfrm>
          <a:prstGeom prst="rect">
            <a:avLst/>
          </a:prstGeom>
          <a:noFill/>
          <a:ln/>
        </p:spPr>
        <p:txBody>
          <a:bodyPr wrap="square" lIns="0" tIns="0" rIns="0" bIns="0" rtlCol="0" anchor="t"/>
          <a:lstStyle/>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Total Clients = </a:t>
            </a:r>
            <a:endParaRPr lang="en-US" sz="1100" dirty="0"/>
          </a:p>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DISTINCTCOUNT('Clients - Banking'[Client ID])</a:t>
            </a:r>
            <a:endParaRPr lang="en-US" sz="1100" dirty="0"/>
          </a:p>
        </p:txBody>
      </p:sp>
      <p:sp>
        <p:nvSpPr>
          <p:cNvPr id="17" name="Shape 13"/>
          <p:cNvSpPr/>
          <p:nvPr/>
        </p:nvSpPr>
        <p:spPr>
          <a:xfrm>
            <a:off x="1413986" y="5327571"/>
            <a:ext cx="5727740" cy="1982867"/>
          </a:xfrm>
          <a:prstGeom prst="roundRect">
            <a:avLst>
              <a:gd name="adj" fmla="val 3689"/>
            </a:avLst>
          </a:prstGeom>
          <a:solidFill>
            <a:srgbClr val="FFFFFF"/>
          </a:solidFill>
          <a:ln w="15240">
            <a:solidFill>
              <a:srgbClr val="BACFDD"/>
            </a:solidFill>
            <a:prstDash val="solid"/>
          </a:ln>
        </p:spPr>
      </p:sp>
      <p:pic>
        <p:nvPicPr>
          <p:cNvPr id="18" name="Image 2" descr="preencoded.png"/>
          <p:cNvPicPr>
            <a:picLocks noChangeAspect="1"/>
          </p:cNvPicPr>
          <p:nvPr/>
        </p:nvPicPr>
        <p:blipFill>
          <a:blip r:embed="rId4"/>
          <a:stretch>
            <a:fillRect/>
          </a:stretch>
        </p:blipFill>
        <p:spPr>
          <a:xfrm>
            <a:off x="1398746" y="5327571"/>
            <a:ext cx="60960" cy="1982867"/>
          </a:xfrm>
          <a:prstGeom prst="rect">
            <a:avLst/>
          </a:prstGeom>
        </p:spPr>
      </p:pic>
      <p:sp>
        <p:nvSpPr>
          <p:cNvPr id="19" name="Text 14"/>
          <p:cNvSpPr/>
          <p:nvPr/>
        </p:nvSpPr>
        <p:spPr>
          <a:xfrm>
            <a:off x="1617107" y="5484971"/>
            <a:ext cx="1870829" cy="233720"/>
          </a:xfrm>
          <a:prstGeom prst="rect">
            <a:avLst/>
          </a:prstGeom>
          <a:noFill/>
          <a:ln/>
        </p:spPr>
        <p:txBody>
          <a:bodyPr wrap="none" lIns="0" tIns="0" rIns="0" bIns="0" rtlCol="0" anchor="t"/>
          <a:lstStyle/>
          <a:p>
            <a:pPr marL="0" indent="0" algn="l">
              <a:lnSpc>
                <a:spcPts val="1800"/>
              </a:lnSpc>
              <a:buNone/>
            </a:pPr>
            <a:r>
              <a:rPr lang="en-US" sz="1450" b="1" dirty="0">
                <a:solidFill>
                  <a:srgbClr val="384653"/>
                </a:solidFill>
                <a:latin typeface="Barlow Bold" pitchFamily="34" charset="0"/>
                <a:ea typeface="Barlow Bold" pitchFamily="34" charset="-122"/>
                <a:cs typeface="Barlow Bold" pitchFamily="34" charset="-120"/>
              </a:rPr>
              <a:t>SUMX</a:t>
            </a:r>
            <a:endParaRPr lang="en-US" sz="1450" dirty="0"/>
          </a:p>
        </p:txBody>
      </p:sp>
      <p:sp>
        <p:nvSpPr>
          <p:cNvPr id="20" name="Text 15"/>
          <p:cNvSpPr/>
          <p:nvPr/>
        </p:nvSpPr>
        <p:spPr>
          <a:xfrm>
            <a:off x="1617107" y="5825252"/>
            <a:ext cx="5367218" cy="397907"/>
          </a:xfrm>
          <a:prstGeom prst="rect">
            <a:avLst/>
          </a:prstGeom>
          <a:noFill/>
          <a:ln/>
        </p:spPr>
        <p:txBody>
          <a:bodyPr wrap="square" lIns="0" tIns="0" rIns="0" bIns="0" rtlCol="0" anchor="t"/>
          <a:lstStyle/>
          <a:p>
            <a:pPr marL="0" indent="0" algn="l">
              <a:lnSpc>
                <a:spcPts val="1550"/>
              </a:lnSpc>
              <a:buNone/>
            </a:pPr>
            <a:r>
              <a:rPr lang="en-US" sz="1100" dirty="0">
                <a:solidFill>
                  <a:srgbClr val="384653"/>
                </a:solidFill>
                <a:latin typeface="Montserrat" pitchFamily="34" charset="0"/>
                <a:ea typeface="Montserrat" pitchFamily="34" charset="-122"/>
                <a:cs typeface="Montserrat" pitchFamily="34" charset="-120"/>
              </a:rPr>
              <a:t>Evaluates expressions row-by-row before summing, perfect for calculated totals.</a:t>
            </a:r>
            <a:endParaRPr lang="en-US" sz="1100" dirty="0"/>
          </a:p>
        </p:txBody>
      </p:sp>
      <p:sp>
        <p:nvSpPr>
          <p:cNvPr id="21" name="Shape 16"/>
          <p:cNvSpPr/>
          <p:nvPr/>
        </p:nvSpPr>
        <p:spPr>
          <a:xfrm>
            <a:off x="1617107" y="6343055"/>
            <a:ext cx="5367218" cy="809982"/>
          </a:xfrm>
          <a:prstGeom prst="roundRect">
            <a:avLst>
              <a:gd name="adj" fmla="val 26331"/>
            </a:avLst>
          </a:prstGeom>
          <a:solidFill>
            <a:srgbClr val="F2F2F2"/>
          </a:solidFill>
          <a:ln/>
        </p:spPr>
      </p:sp>
      <p:sp>
        <p:nvSpPr>
          <p:cNvPr id="22" name="Shape 17"/>
          <p:cNvSpPr/>
          <p:nvPr/>
        </p:nvSpPr>
        <p:spPr>
          <a:xfrm>
            <a:off x="1610082" y="6343055"/>
            <a:ext cx="5381268" cy="809982"/>
          </a:xfrm>
          <a:prstGeom prst="roundRect">
            <a:avLst>
              <a:gd name="adj" fmla="val 2633"/>
            </a:avLst>
          </a:prstGeom>
          <a:solidFill>
            <a:srgbClr val="F2F2F2"/>
          </a:solidFill>
          <a:ln/>
        </p:spPr>
      </p:sp>
      <p:sp>
        <p:nvSpPr>
          <p:cNvPr id="23" name="Text 18"/>
          <p:cNvSpPr/>
          <p:nvPr/>
        </p:nvSpPr>
        <p:spPr>
          <a:xfrm>
            <a:off x="1752243" y="6449616"/>
            <a:ext cx="5096947" cy="596860"/>
          </a:xfrm>
          <a:prstGeom prst="rect">
            <a:avLst/>
          </a:prstGeom>
          <a:noFill/>
          <a:ln/>
        </p:spPr>
        <p:txBody>
          <a:bodyPr wrap="square" lIns="0" tIns="0" rIns="0" bIns="0" rtlCol="0" anchor="t"/>
          <a:lstStyle/>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Total Fees = </a:t>
            </a:r>
            <a:endParaRPr lang="en-US" sz="1100" dirty="0"/>
          </a:p>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SUMX('Clients - Banking', </a:t>
            </a:r>
            <a:endParaRPr lang="en-US" sz="1100" dirty="0"/>
          </a:p>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[Total Loan] * [Processing Fees])</a:t>
            </a:r>
            <a:endParaRPr lang="en-US" sz="1100" dirty="0"/>
          </a:p>
        </p:txBody>
      </p:sp>
      <p:sp>
        <p:nvSpPr>
          <p:cNvPr id="24" name="Shape 19"/>
          <p:cNvSpPr/>
          <p:nvPr/>
        </p:nvSpPr>
        <p:spPr>
          <a:xfrm>
            <a:off x="7496056" y="1546622"/>
            <a:ext cx="2810589" cy="2977634"/>
          </a:xfrm>
          <a:prstGeom prst="roundRect">
            <a:avLst>
              <a:gd name="adj" fmla="val 2603"/>
            </a:avLst>
          </a:prstGeom>
          <a:solidFill>
            <a:srgbClr val="FFFFFF"/>
          </a:solidFill>
          <a:ln w="15240">
            <a:solidFill>
              <a:srgbClr val="BACFDD"/>
            </a:solidFill>
            <a:prstDash val="solid"/>
          </a:ln>
        </p:spPr>
      </p:sp>
      <p:pic>
        <p:nvPicPr>
          <p:cNvPr id="25" name="Image 3" descr="preencoded.png"/>
          <p:cNvPicPr>
            <a:picLocks noChangeAspect="1"/>
          </p:cNvPicPr>
          <p:nvPr/>
        </p:nvPicPr>
        <p:blipFill>
          <a:blip r:embed="rId5"/>
          <a:stretch>
            <a:fillRect/>
          </a:stretch>
        </p:blipFill>
        <p:spPr>
          <a:xfrm>
            <a:off x="7480816" y="1546622"/>
            <a:ext cx="60960" cy="2977634"/>
          </a:xfrm>
          <a:prstGeom prst="rect">
            <a:avLst/>
          </a:prstGeom>
        </p:spPr>
      </p:pic>
      <p:sp>
        <p:nvSpPr>
          <p:cNvPr id="26" name="Text 20"/>
          <p:cNvSpPr/>
          <p:nvPr/>
        </p:nvSpPr>
        <p:spPr>
          <a:xfrm>
            <a:off x="7699177" y="1704023"/>
            <a:ext cx="1870829" cy="233720"/>
          </a:xfrm>
          <a:prstGeom prst="rect">
            <a:avLst/>
          </a:prstGeom>
          <a:noFill/>
          <a:ln/>
        </p:spPr>
        <p:txBody>
          <a:bodyPr wrap="none" lIns="0" tIns="0" rIns="0" bIns="0" rtlCol="0" anchor="t"/>
          <a:lstStyle/>
          <a:p>
            <a:pPr marL="0" indent="0" algn="l">
              <a:lnSpc>
                <a:spcPts val="1800"/>
              </a:lnSpc>
              <a:buNone/>
            </a:pPr>
            <a:r>
              <a:rPr lang="en-US" sz="1450" b="1" dirty="0">
                <a:solidFill>
                  <a:srgbClr val="384653"/>
                </a:solidFill>
                <a:latin typeface="Barlow Bold" pitchFamily="34" charset="0"/>
                <a:ea typeface="Barlow Bold" pitchFamily="34" charset="-122"/>
                <a:cs typeface="Barlow Bold" pitchFamily="34" charset="-120"/>
              </a:rPr>
              <a:t>SWITCH</a:t>
            </a:r>
            <a:endParaRPr lang="en-US" sz="1450" dirty="0"/>
          </a:p>
        </p:txBody>
      </p:sp>
      <p:sp>
        <p:nvSpPr>
          <p:cNvPr id="27" name="Text 21"/>
          <p:cNvSpPr/>
          <p:nvPr/>
        </p:nvSpPr>
        <p:spPr>
          <a:xfrm>
            <a:off x="7699177" y="2044303"/>
            <a:ext cx="2450068" cy="596860"/>
          </a:xfrm>
          <a:prstGeom prst="rect">
            <a:avLst/>
          </a:prstGeom>
          <a:noFill/>
          <a:ln/>
        </p:spPr>
        <p:txBody>
          <a:bodyPr wrap="square" lIns="0" tIns="0" rIns="0" bIns="0" rtlCol="0" anchor="t"/>
          <a:lstStyle/>
          <a:p>
            <a:pPr marL="0" indent="0" algn="l">
              <a:lnSpc>
                <a:spcPts val="1550"/>
              </a:lnSpc>
              <a:buNone/>
            </a:pPr>
            <a:r>
              <a:rPr lang="en-US" sz="1100" dirty="0">
                <a:solidFill>
                  <a:srgbClr val="384653"/>
                </a:solidFill>
                <a:latin typeface="Montserrat" pitchFamily="34" charset="0"/>
                <a:ea typeface="Montserrat" pitchFamily="34" charset="-122"/>
                <a:cs typeface="Montserrat" pitchFamily="34" charset="-120"/>
              </a:rPr>
              <a:t>Evaluates expressions against value lists, returning conditional results for categorization.</a:t>
            </a:r>
            <a:endParaRPr lang="en-US" sz="1100" dirty="0"/>
          </a:p>
        </p:txBody>
      </p:sp>
      <p:sp>
        <p:nvSpPr>
          <p:cNvPr id="28" name="Shape 22"/>
          <p:cNvSpPr/>
          <p:nvPr/>
        </p:nvSpPr>
        <p:spPr>
          <a:xfrm>
            <a:off x="7699177" y="2761059"/>
            <a:ext cx="2450068" cy="1605796"/>
          </a:xfrm>
          <a:prstGeom prst="roundRect">
            <a:avLst>
              <a:gd name="adj" fmla="val 13282"/>
            </a:avLst>
          </a:prstGeom>
          <a:solidFill>
            <a:srgbClr val="F2F2F2"/>
          </a:solidFill>
          <a:ln/>
        </p:spPr>
      </p:sp>
      <p:sp>
        <p:nvSpPr>
          <p:cNvPr id="29" name="Shape 23"/>
          <p:cNvSpPr/>
          <p:nvPr/>
        </p:nvSpPr>
        <p:spPr>
          <a:xfrm>
            <a:off x="7692152" y="2761059"/>
            <a:ext cx="2464118" cy="1605796"/>
          </a:xfrm>
          <a:prstGeom prst="roundRect">
            <a:avLst>
              <a:gd name="adj" fmla="val 1328"/>
            </a:avLst>
          </a:prstGeom>
          <a:solidFill>
            <a:srgbClr val="F2F2F2"/>
          </a:solidFill>
          <a:ln/>
        </p:spPr>
      </p:sp>
      <p:sp>
        <p:nvSpPr>
          <p:cNvPr id="30" name="Text 24"/>
          <p:cNvSpPr/>
          <p:nvPr/>
        </p:nvSpPr>
        <p:spPr>
          <a:xfrm>
            <a:off x="7834313" y="2867620"/>
            <a:ext cx="2179796" cy="1392674"/>
          </a:xfrm>
          <a:prstGeom prst="rect">
            <a:avLst/>
          </a:prstGeom>
          <a:noFill/>
          <a:ln/>
        </p:spPr>
        <p:txBody>
          <a:bodyPr wrap="square" lIns="0" tIns="0" rIns="0" bIns="0" rtlCol="0" anchor="t"/>
          <a:lstStyle/>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Income Band = </a:t>
            </a:r>
            <a:endParaRPr lang="en-US" sz="1100" dirty="0"/>
          </a:p>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SWITCH(TRUE(),</a:t>
            </a:r>
            <a:endParaRPr lang="en-US" sz="1100" dirty="0"/>
          </a:p>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[Estimated Income] &lt; 100000, "Low",</a:t>
            </a:r>
            <a:endParaRPr lang="en-US" sz="1100" dirty="0"/>
          </a:p>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[Estimated Income] &lt; 300000, "Mid",</a:t>
            </a:r>
            <a:endParaRPr lang="en-US" sz="1100" dirty="0"/>
          </a:p>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"High")</a:t>
            </a:r>
            <a:endParaRPr lang="en-US" sz="1100" dirty="0"/>
          </a:p>
        </p:txBody>
      </p:sp>
      <p:sp>
        <p:nvSpPr>
          <p:cNvPr id="31" name="Shape 25"/>
          <p:cNvSpPr/>
          <p:nvPr/>
        </p:nvSpPr>
        <p:spPr>
          <a:xfrm>
            <a:off x="10413206" y="1546622"/>
            <a:ext cx="2810589" cy="2977634"/>
          </a:xfrm>
          <a:prstGeom prst="roundRect">
            <a:avLst>
              <a:gd name="adj" fmla="val 2603"/>
            </a:avLst>
          </a:prstGeom>
          <a:solidFill>
            <a:srgbClr val="FFFFFF"/>
          </a:solidFill>
          <a:ln w="15240">
            <a:solidFill>
              <a:srgbClr val="BACFDD"/>
            </a:solidFill>
            <a:prstDash val="solid"/>
          </a:ln>
        </p:spPr>
      </p:sp>
      <p:pic>
        <p:nvPicPr>
          <p:cNvPr id="32" name="Image 4" descr="preencoded.png"/>
          <p:cNvPicPr>
            <a:picLocks noChangeAspect="1"/>
          </p:cNvPicPr>
          <p:nvPr/>
        </p:nvPicPr>
        <p:blipFill>
          <a:blip r:embed="rId5"/>
          <a:stretch>
            <a:fillRect/>
          </a:stretch>
        </p:blipFill>
        <p:spPr>
          <a:xfrm>
            <a:off x="10397966" y="1546622"/>
            <a:ext cx="60960" cy="2977634"/>
          </a:xfrm>
          <a:prstGeom prst="rect">
            <a:avLst/>
          </a:prstGeom>
        </p:spPr>
      </p:pic>
      <p:sp>
        <p:nvSpPr>
          <p:cNvPr id="33" name="Text 26"/>
          <p:cNvSpPr/>
          <p:nvPr/>
        </p:nvSpPr>
        <p:spPr>
          <a:xfrm>
            <a:off x="10616327" y="1704023"/>
            <a:ext cx="1870829" cy="233720"/>
          </a:xfrm>
          <a:prstGeom prst="rect">
            <a:avLst/>
          </a:prstGeom>
          <a:noFill/>
          <a:ln/>
        </p:spPr>
        <p:txBody>
          <a:bodyPr wrap="none" lIns="0" tIns="0" rIns="0" bIns="0" rtlCol="0" anchor="t"/>
          <a:lstStyle/>
          <a:p>
            <a:pPr marL="0" indent="0" algn="l">
              <a:lnSpc>
                <a:spcPts val="1800"/>
              </a:lnSpc>
              <a:buNone/>
            </a:pPr>
            <a:r>
              <a:rPr lang="en-US" sz="1450" b="1" dirty="0">
                <a:solidFill>
                  <a:srgbClr val="384653"/>
                </a:solidFill>
                <a:latin typeface="Barlow Bold" pitchFamily="34" charset="0"/>
                <a:ea typeface="Barlow Bold" pitchFamily="34" charset="-122"/>
                <a:cs typeface="Barlow Bold" pitchFamily="34" charset="-120"/>
              </a:rPr>
              <a:t>DATEDIFF</a:t>
            </a:r>
            <a:endParaRPr lang="en-US" sz="1450" dirty="0"/>
          </a:p>
        </p:txBody>
      </p:sp>
      <p:sp>
        <p:nvSpPr>
          <p:cNvPr id="34" name="Text 27"/>
          <p:cNvSpPr/>
          <p:nvPr/>
        </p:nvSpPr>
        <p:spPr>
          <a:xfrm>
            <a:off x="10616327" y="2044303"/>
            <a:ext cx="2450068" cy="596860"/>
          </a:xfrm>
          <a:prstGeom prst="rect">
            <a:avLst/>
          </a:prstGeom>
          <a:noFill/>
          <a:ln/>
        </p:spPr>
        <p:txBody>
          <a:bodyPr wrap="square" lIns="0" tIns="0" rIns="0" bIns="0" rtlCol="0" anchor="t"/>
          <a:lstStyle/>
          <a:p>
            <a:pPr marL="0" indent="0" algn="l">
              <a:lnSpc>
                <a:spcPts val="1550"/>
              </a:lnSpc>
              <a:buNone/>
            </a:pPr>
            <a:r>
              <a:rPr lang="en-US" sz="1100" dirty="0">
                <a:solidFill>
                  <a:srgbClr val="384653"/>
                </a:solidFill>
                <a:latin typeface="Montserrat" pitchFamily="34" charset="0"/>
                <a:ea typeface="Montserrat" pitchFamily="34" charset="-122"/>
                <a:cs typeface="Montserrat" pitchFamily="34" charset="-120"/>
              </a:rPr>
              <a:t>Calculates interval boundaries between dates for tenure and engagement analysis.</a:t>
            </a:r>
            <a:endParaRPr lang="en-US" sz="1100" dirty="0"/>
          </a:p>
        </p:txBody>
      </p:sp>
      <p:sp>
        <p:nvSpPr>
          <p:cNvPr id="35" name="Shape 28"/>
          <p:cNvSpPr/>
          <p:nvPr/>
        </p:nvSpPr>
        <p:spPr>
          <a:xfrm>
            <a:off x="10616327" y="2761059"/>
            <a:ext cx="2450068" cy="809982"/>
          </a:xfrm>
          <a:prstGeom prst="roundRect">
            <a:avLst>
              <a:gd name="adj" fmla="val 26331"/>
            </a:avLst>
          </a:prstGeom>
          <a:solidFill>
            <a:srgbClr val="F2F2F2"/>
          </a:solidFill>
          <a:ln/>
        </p:spPr>
      </p:sp>
      <p:sp>
        <p:nvSpPr>
          <p:cNvPr id="36" name="Shape 29"/>
          <p:cNvSpPr/>
          <p:nvPr/>
        </p:nvSpPr>
        <p:spPr>
          <a:xfrm>
            <a:off x="10609302" y="2761059"/>
            <a:ext cx="2464118" cy="809982"/>
          </a:xfrm>
          <a:prstGeom prst="roundRect">
            <a:avLst>
              <a:gd name="adj" fmla="val 2633"/>
            </a:avLst>
          </a:prstGeom>
          <a:solidFill>
            <a:srgbClr val="F2F2F2"/>
          </a:solidFill>
          <a:ln/>
        </p:spPr>
      </p:sp>
      <p:sp>
        <p:nvSpPr>
          <p:cNvPr id="37" name="Text 30"/>
          <p:cNvSpPr/>
          <p:nvPr/>
        </p:nvSpPr>
        <p:spPr>
          <a:xfrm>
            <a:off x="10751463" y="2867620"/>
            <a:ext cx="2179796" cy="596860"/>
          </a:xfrm>
          <a:prstGeom prst="rect">
            <a:avLst/>
          </a:prstGeom>
          <a:noFill/>
          <a:ln/>
        </p:spPr>
        <p:txBody>
          <a:bodyPr wrap="square" lIns="0" tIns="0" rIns="0" bIns="0" rtlCol="0" anchor="t"/>
          <a:lstStyle/>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Engagement Days = </a:t>
            </a:r>
            <a:endParaRPr lang="en-US" sz="1100" dirty="0"/>
          </a:p>
          <a:p>
            <a:pPr marL="0" indent="0" algn="l">
              <a:lnSpc>
                <a:spcPts val="1550"/>
              </a:lnSpc>
              <a:buNone/>
            </a:pPr>
            <a:r>
              <a:rPr lang="en-US" sz="1100" dirty="0">
                <a:solidFill>
                  <a:srgbClr val="384653"/>
                </a:solidFill>
                <a:highlight>
                  <a:srgbClr val="F2F2F2"/>
                </a:highlight>
                <a:latin typeface="Consolas" pitchFamily="34" charset="0"/>
                <a:ea typeface="Consolas" pitchFamily="34" charset="-122"/>
                <a:cs typeface="Consolas" pitchFamily="34" charset="-120"/>
              </a:rPr>
              <a:t>DATEDIFF([Joined Bank], TODAY(), DAY)</a:t>
            </a:r>
            <a:endParaRPr lang="en-US" sz="11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Shape 0"/>
          <p:cNvSpPr/>
          <p:nvPr/>
        </p:nvSpPr>
        <p:spPr>
          <a:xfrm>
            <a:off x="228332" y="332319"/>
            <a:ext cx="5667469" cy="3648547"/>
          </a:xfrm>
          <a:prstGeom prst="rect">
            <a:avLst/>
          </a:prstGeom>
          <a:solidFill>
            <a:srgbClr val="DFDFE0"/>
          </a:solidFill>
          <a:ln/>
        </p:spPr>
      </p:sp>
      <p:pic>
        <p:nvPicPr>
          <p:cNvPr id="4" name="Image 1" descr="preencoded.png"/>
          <p:cNvPicPr>
            <a:picLocks noChangeAspect="1"/>
          </p:cNvPicPr>
          <p:nvPr/>
        </p:nvPicPr>
        <p:blipFill>
          <a:blip r:embed="rId4"/>
          <a:stretch>
            <a:fillRect/>
          </a:stretch>
        </p:blipFill>
        <p:spPr>
          <a:xfrm>
            <a:off x="236934" y="4218759"/>
            <a:ext cx="5760720" cy="3648547"/>
          </a:xfrm>
          <a:prstGeom prst="rect">
            <a:avLst/>
          </a:prstGeom>
        </p:spPr>
      </p:pic>
      <p:sp>
        <p:nvSpPr>
          <p:cNvPr id="5" name="Text 1"/>
          <p:cNvSpPr/>
          <p:nvPr/>
        </p:nvSpPr>
        <p:spPr>
          <a:xfrm>
            <a:off x="6244709" y="769025"/>
            <a:ext cx="6128147"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Key Performance Indicators</a:t>
            </a:r>
            <a:endParaRPr lang="en-US" sz="3900" dirty="0"/>
          </a:p>
        </p:txBody>
      </p:sp>
      <p:sp>
        <p:nvSpPr>
          <p:cNvPr id="6" name="Text 2"/>
          <p:cNvSpPr/>
          <p:nvPr/>
        </p:nvSpPr>
        <p:spPr>
          <a:xfrm>
            <a:off x="6244709" y="1676876"/>
            <a:ext cx="7627382" cy="909757"/>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Our dashboard tracks 12 critical KPIs that provide comprehensive insights into banking operations, client relationships, and financial health. These metrics enable real-time risk assessment and strategic decision-making.</a:t>
            </a:r>
            <a:endParaRPr lang="en-US" sz="1450" dirty="0"/>
          </a:p>
        </p:txBody>
      </p:sp>
      <p:sp>
        <p:nvSpPr>
          <p:cNvPr id="7" name="Text 3"/>
          <p:cNvSpPr/>
          <p:nvPr/>
        </p:nvSpPr>
        <p:spPr>
          <a:xfrm>
            <a:off x="6244709" y="2894648"/>
            <a:ext cx="2384465" cy="625554"/>
          </a:xfrm>
          <a:prstGeom prst="rect">
            <a:avLst/>
          </a:prstGeom>
          <a:noFill/>
          <a:ln/>
        </p:spPr>
        <p:txBody>
          <a:bodyPr wrap="none" lIns="0" tIns="0" rIns="0" bIns="0" rtlCol="0" anchor="t"/>
          <a:lstStyle/>
          <a:p>
            <a:pPr marL="0" indent="0" algn="ctr">
              <a:lnSpc>
                <a:spcPts val="4900"/>
              </a:lnSpc>
              <a:buNone/>
            </a:pPr>
            <a:r>
              <a:rPr lang="en-US" sz="4900" b="1" dirty="0">
                <a:solidFill>
                  <a:srgbClr val="384653"/>
                </a:solidFill>
                <a:latin typeface="Barlow Bold" pitchFamily="34" charset="0"/>
                <a:ea typeface="Barlow Bold" pitchFamily="34" charset="-122"/>
                <a:cs typeface="Barlow Bold" pitchFamily="34" charset="-120"/>
              </a:rPr>
              <a:t>1,333</a:t>
            </a:r>
            <a:endParaRPr lang="en-US" sz="4900" dirty="0"/>
          </a:p>
        </p:txBody>
      </p:sp>
      <p:sp>
        <p:nvSpPr>
          <p:cNvPr id="8" name="Text 4"/>
          <p:cNvSpPr/>
          <p:nvPr/>
        </p:nvSpPr>
        <p:spPr>
          <a:xfrm>
            <a:off x="6244709" y="3757136"/>
            <a:ext cx="2384465" cy="311706"/>
          </a:xfrm>
          <a:prstGeom prst="rect">
            <a:avLst/>
          </a:prstGeom>
          <a:noFill/>
          <a:ln/>
        </p:spPr>
        <p:txBody>
          <a:bodyPr wrap="none" lIns="0" tIns="0" rIns="0" bIns="0" rtlCol="0" anchor="t"/>
          <a:lstStyle/>
          <a:p>
            <a:pPr marL="0" indent="0" algn="ctr">
              <a:lnSpc>
                <a:spcPts val="2450"/>
              </a:lnSpc>
              <a:buNone/>
            </a:pPr>
            <a:r>
              <a:rPr lang="en-US" sz="1950" b="1" dirty="0">
                <a:solidFill>
                  <a:srgbClr val="384653"/>
                </a:solidFill>
                <a:latin typeface="Barlow Bold" pitchFamily="34" charset="0"/>
                <a:ea typeface="Barlow Bold" pitchFamily="34" charset="-122"/>
                <a:cs typeface="Barlow Bold" pitchFamily="34" charset="-120"/>
              </a:rPr>
              <a:t>Total Clients</a:t>
            </a:r>
            <a:endParaRPr lang="en-US" sz="1950" dirty="0"/>
          </a:p>
        </p:txBody>
      </p:sp>
      <p:sp>
        <p:nvSpPr>
          <p:cNvPr id="9" name="Text 5"/>
          <p:cNvSpPr/>
          <p:nvPr/>
        </p:nvSpPr>
        <p:spPr>
          <a:xfrm>
            <a:off x="6244709" y="4182547"/>
            <a:ext cx="2384465" cy="606504"/>
          </a:xfrm>
          <a:prstGeom prst="rect">
            <a:avLst/>
          </a:prstGeom>
          <a:noFill/>
          <a:ln/>
        </p:spPr>
        <p:txBody>
          <a:bodyPr wrap="square" lIns="0" tIns="0" rIns="0" bIns="0" rtlCol="0" anchor="t"/>
          <a:lstStyle/>
          <a:p>
            <a:pPr marL="0" indent="0" algn="ctr">
              <a:lnSpc>
                <a:spcPts val="2350"/>
              </a:lnSpc>
              <a:buNone/>
            </a:pPr>
            <a:r>
              <a:rPr lang="en-US" sz="1450" dirty="0">
                <a:solidFill>
                  <a:srgbClr val="384653"/>
                </a:solidFill>
                <a:latin typeface="Montserrat" pitchFamily="34" charset="0"/>
                <a:ea typeface="Montserrat" pitchFamily="34" charset="-122"/>
                <a:cs typeface="Montserrat" pitchFamily="34" charset="-120"/>
              </a:rPr>
              <a:t>Distinct count of all banking clients</a:t>
            </a:r>
            <a:endParaRPr lang="en-US" sz="1450" dirty="0"/>
          </a:p>
        </p:txBody>
      </p:sp>
      <p:sp>
        <p:nvSpPr>
          <p:cNvPr id="10" name="Text 6"/>
          <p:cNvSpPr/>
          <p:nvPr/>
        </p:nvSpPr>
        <p:spPr>
          <a:xfrm>
            <a:off x="8866108" y="2894648"/>
            <a:ext cx="2384465" cy="625554"/>
          </a:xfrm>
          <a:prstGeom prst="rect">
            <a:avLst/>
          </a:prstGeom>
          <a:noFill/>
          <a:ln/>
        </p:spPr>
        <p:txBody>
          <a:bodyPr wrap="none" lIns="0" tIns="0" rIns="0" bIns="0" rtlCol="0" anchor="t"/>
          <a:lstStyle/>
          <a:p>
            <a:pPr marL="0" indent="0" algn="ctr">
              <a:lnSpc>
                <a:spcPts val="4900"/>
              </a:lnSpc>
              <a:buNone/>
            </a:pPr>
            <a:r>
              <a:rPr lang="en-US" sz="4900" b="1" dirty="0">
                <a:solidFill>
                  <a:srgbClr val="384653"/>
                </a:solidFill>
                <a:latin typeface="Barlow Bold" pitchFamily="34" charset="0"/>
                <a:ea typeface="Barlow Bold" pitchFamily="34" charset="-122"/>
                <a:cs typeface="Barlow Bold" pitchFamily="34" charset="-120"/>
              </a:rPr>
              <a:t>$1.99bn</a:t>
            </a:r>
            <a:endParaRPr lang="en-US" sz="4900" dirty="0"/>
          </a:p>
        </p:txBody>
      </p:sp>
      <p:sp>
        <p:nvSpPr>
          <p:cNvPr id="11" name="Text 7"/>
          <p:cNvSpPr/>
          <p:nvPr/>
        </p:nvSpPr>
        <p:spPr>
          <a:xfrm>
            <a:off x="8866108" y="3757136"/>
            <a:ext cx="2384465" cy="311706"/>
          </a:xfrm>
          <a:prstGeom prst="rect">
            <a:avLst/>
          </a:prstGeom>
          <a:noFill/>
          <a:ln/>
        </p:spPr>
        <p:txBody>
          <a:bodyPr wrap="none" lIns="0" tIns="0" rIns="0" bIns="0" rtlCol="0" anchor="t"/>
          <a:lstStyle/>
          <a:p>
            <a:pPr marL="0" indent="0" algn="ctr">
              <a:lnSpc>
                <a:spcPts val="2450"/>
              </a:lnSpc>
              <a:buNone/>
            </a:pPr>
            <a:r>
              <a:rPr lang="en-US" sz="1950" b="1" dirty="0">
                <a:solidFill>
                  <a:srgbClr val="384653"/>
                </a:solidFill>
                <a:latin typeface="Barlow Bold" pitchFamily="34" charset="0"/>
                <a:ea typeface="Barlow Bold" pitchFamily="34" charset="-122"/>
                <a:cs typeface="Barlow Bold" pitchFamily="34" charset="-120"/>
              </a:rPr>
              <a:t>Total Loan</a:t>
            </a:r>
            <a:endParaRPr lang="en-US" sz="1950" dirty="0"/>
          </a:p>
        </p:txBody>
      </p:sp>
      <p:sp>
        <p:nvSpPr>
          <p:cNvPr id="12" name="Text 8"/>
          <p:cNvSpPr/>
          <p:nvPr/>
        </p:nvSpPr>
        <p:spPr>
          <a:xfrm>
            <a:off x="8866108" y="4182547"/>
            <a:ext cx="2384465" cy="909757"/>
          </a:xfrm>
          <a:prstGeom prst="rect">
            <a:avLst/>
          </a:prstGeom>
          <a:noFill/>
          <a:ln/>
        </p:spPr>
        <p:txBody>
          <a:bodyPr wrap="square" lIns="0" tIns="0" rIns="0" bIns="0" rtlCol="0" anchor="t"/>
          <a:lstStyle/>
          <a:p>
            <a:pPr marL="0" indent="0" algn="ctr">
              <a:lnSpc>
                <a:spcPts val="2350"/>
              </a:lnSpc>
              <a:buNone/>
            </a:pPr>
            <a:r>
              <a:rPr lang="en-US" sz="1450" dirty="0">
                <a:solidFill>
                  <a:srgbClr val="384653"/>
                </a:solidFill>
                <a:latin typeface="Montserrat" pitchFamily="34" charset="0"/>
                <a:ea typeface="Montserrat" pitchFamily="34" charset="-122"/>
                <a:cs typeface="Montserrat" pitchFamily="34" charset="-120"/>
              </a:rPr>
              <a:t>Combined bank loans, business lending, and credit card balances</a:t>
            </a:r>
            <a:endParaRPr lang="en-US" sz="1450" dirty="0"/>
          </a:p>
        </p:txBody>
      </p:sp>
      <p:sp>
        <p:nvSpPr>
          <p:cNvPr id="13" name="Text 9"/>
          <p:cNvSpPr/>
          <p:nvPr/>
        </p:nvSpPr>
        <p:spPr>
          <a:xfrm>
            <a:off x="11487507" y="2894648"/>
            <a:ext cx="2384465" cy="625554"/>
          </a:xfrm>
          <a:prstGeom prst="rect">
            <a:avLst/>
          </a:prstGeom>
          <a:noFill/>
          <a:ln/>
        </p:spPr>
        <p:txBody>
          <a:bodyPr wrap="none" lIns="0" tIns="0" rIns="0" bIns="0" rtlCol="0" anchor="t"/>
          <a:lstStyle/>
          <a:p>
            <a:pPr marL="0" indent="0" algn="ctr">
              <a:lnSpc>
                <a:spcPts val="4900"/>
              </a:lnSpc>
              <a:buNone/>
            </a:pPr>
            <a:r>
              <a:rPr lang="en-US" sz="4900" b="1" dirty="0">
                <a:solidFill>
                  <a:srgbClr val="384653"/>
                </a:solidFill>
                <a:latin typeface="Barlow Bold" pitchFamily="34" charset="0"/>
                <a:ea typeface="Barlow Bold" pitchFamily="34" charset="-122"/>
                <a:cs typeface="Barlow Bold" pitchFamily="34" charset="-120"/>
              </a:rPr>
              <a:t>$814.22M</a:t>
            </a:r>
            <a:endParaRPr lang="en-US" sz="4900" dirty="0"/>
          </a:p>
        </p:txBody>
      </p:sp>
      <p:sp>
        <p:nvSpPr>
          <p:cNvPr id="14" name="Text 10"/>
          <p:cNvSpPr/>
          <p:nvPr/>
        </p:nvSpPr>
        <p:spPr>
          <a:xfrm>
            <a:off x="11487507" y="3757136"/>
            <a:ext cx="2384465" cy="311706"/>
          </a:xfrm>
          <a:prstGeom prst="rect">
            <a:avLst/>
          </a:prstGeom>
          <a:noFill/>
          <a:ln/>
        </p:spPr>
        <p:txBody>
          <a:bodyPr wrap="none" lIns="0" tIns="0" rIns="0" bIns="0" rtlCol="0" anchor="t"/>
          <a:lstStyle/>
          <a:p>
            <a:pPr marL="0" indent="0" algn="ctr">
              <a:lnSpc>
                <a:spcPts val="2450"/>
              </a:lnSpc>
              <a:buNone/>
            </a:pPr>
            <a:r>
              <a:rPr lang="en-US" sz="1950" b="1" dirty="0">
                <a:solidFill>
                  <a:srgbClr val="384653"/>
                </a:solidFill>
                <a:latin typeface="Barlow Bold" pitchFamily="34" charset="0"/>
                <a:ea typeface="Barlow Bold" pitchFamily="34" charset="-122"/>
                <a:cs typeface="Barlow Bold" pitchFamily="34" charset="-120"/>
              </a:rPr>
              <a:t>Bank Loan</a:t>
            </a:r>
            <a:endParaRPr lang="en-US" sz="1950" dirty="0"/>
          </a:p>
        </p:txBody>
      </p:sp>
      <p:sp>
        <p:nvSpPr>
          <p:cNvPr id="15" name="Text 11"/>
          <p:cNvSpPr/>
          <p:nvPr/>
        </p:nvSpPr>
        <p:spPr>
          <a:xfrm>
            <a:off x="11487507" y="4182547"/>
            <a:ext cx="2384465" cy="606504"/>
          </a:xfrm>
          <a:prstGeom prst="rect">
            <a:avLst/>
          </a:prstGeom>
          <a:noFill/>
          <a:ln/>
        </p:spPr>
        <p:txBody>
          <a:bodyPr wrap="square" lIns="0" tIns="0" rIns="0" bIns="0" rtlCol="0" anchor="t"/>
          <a:lstStyle/>
          <a:p>
            <a:pPr marL="0" indent="0" algn="ctr">
              <a:lnSpc>
                <a:spcPts val="2350"/>
              </a:lnSpc>
              <a:buNone/>
            </a:pPr>
            <a:r>
              <a:rPr lang="en-US" sz="1450" dirty="0">
                <a:solidFill>
                  <a:srgbClr val="384653"/>
                </a:solidFill>
                <a:latin typeface="Montserrat" pitchFamily="34" charset="0"/>
                <a:ea typeface="Montserrat" pitchFamily="34" charset="-122"/>
                <a:cs typeface="Montserrat" pitchFamily="34" charset="-120"/>
              </a:rPr>
              <a:t>Total loan amounts to be repaid by clients</a:t>
            </a:r>
            <a:endParaRPr lang="en-US" sz="1450" dirty="0"/>
          </a:p>
        </p:txBody>
      </p:sp>
      <p:sp>
        <p:nvSpPr>
          <p:cNvPr id="16" name="Text 12"/>
          <p:cNvSpPr/>
          <p:nvPr/>
        </p:nvSpPr>
        <p:spPr>
          <a:xfrm>
            <a:off x="8866108" y="5566172"/>
            <a:ext cx="2384465" cy="625554"/>
          </a:xfrm>
          <a:prstGeom prst="rect">
            <a:avLst/>
          </a:prstGeom>
          <a:noFill/>
          <a:ln/>
        </p:spPr>
        <p:txBody>
          <a:bodyPr wrap="none" lIns="0" tIns="0" rIns="0" bIns="0" rtlCol="0" anchor="t"/>
          <a:lstStyle/>
          <a:p>
            <a:pPr marL="0" indent="0" algn="ctr">
              <a:lnSpc>
                <a:spcPts val="4900"/>
              </a:lnSpc>
              <a:buNone/>
            </a:pPr>
            <a:r>
              <a:rPr lang="en-US" sz="4900" b="1" dirty="0">
                <a:solidFill>
                  <a:srgbClr val="384653"/>
                </a:solidFill>
                <a:latin typeface="Barlow Bold" pitchFamily="34" charset="0"/>
                <a:ea typeface="Barlow Bold" pitchFamily="34" charset="-122"/>
                <a:cs typeface="Barlow Bold" pitchFamily="34" charset="-120"/>
              </a:rPr>
              <a:t>$1.17bn</a:t>
            </a:r>
            <a:endParaRPr lang="en-US" sz="4900" dirty="0"/>
          </a:p>
        </p:txBody>
      </p:sp>
      <p:sp>
        <p:nvSpPr>
          <p:cNvPr id="17" name="Text 13"/>
          <p:cNvSpPr/>
          <p:nvPr/>
        </p:nvSpPr>
        <p:spPr>
          <a:xfrm>
            <a:off x="8866108" y="6428661"/>
            <a:ext cx="2384465" cy="311706"/>
          </a:xfrm>
          <a:prstGeom prst="rect">
            <a:avLst/>
          </a:prstGeom>
          <a:noFill/>
          <a:ln/>
        </p:spPr>
        <p:txBody>
          <a:bodyPr wrap="none" lIns="0" tIns="0" rIns="0" bIns="0" rtlCol="0" anchor="t"/>
          <a:lstStyle/>
          <a:p>
            <a:pPr marL="0" indent="0" algn="ctr">
              <a:lnSpc>
                <a:spcPts val="2450"/>
              </a:lnSpc>
              <a:buNone/>
            </a:pPr>
            <a:r>
              <a:rPr lang="en-US" sz="1950" b="1" dirty="0">
                <a:solidFill>
                  <a:srgbClr val="384653"/>
                </a:solidFill>
                <a:latin typeface="Barlow Bold" pitchFamily="34" charset="0"/>
                <a:ea typeface="Barlow Bold" pitchFamily="34" charset="-122"/>
                <a:cs typeface="Barlow Bold" pitchFamily="34" charset="-120"/>
              </a:rPr>
              <a:t>Business Lending</a:t>
            </a:r>
            <a:endParaRPr lang="en-US" sz="1950" dirty="0"/>
          </a:p>
        </p:txBody>
      </p:sp>
      <p:sp>
        <p:nvSpPr>
          <p:cNvPr id="18" name="Text 14"/>
          <p:cNvSpPr/>
          <p:nvPr/>
        </p:nvSpPr>
        <p:spPr>
          <a:xfrm>
            <a:off x="8866108" y="6854071"/>
            <a:ext cx="2384465" cy="606504"/>
          </a:xfrm>
          <a:prstGeom prst="rect">
            <a:avLst/>
          </a:prstGeom>
          <a:noFill/>
          <a:ln/>
        </p:spPr>
        <p:txBody>
          <a:bodyPr wrap="square" lIns="0" tIns="0" rIns="0" bIns="0" rtlCol="0" anchor="t"/>
          <a:lstStyle/>
          <a:p>
            <a:pPr marL="0" indent="0" algn="ctr">
              <a:lnSpc>
                <a:spcPts val="2350"/>
              </a:lnSpc>
              <a:buNone/>
            </a:pPr>
            <a:r>
              <a:rPr lang="en-US" sz="1450" dirty="0">
                <a:solidFill>
                  <a:srgbClr val="384653"/>
                </a:solidFill>
                <a:latin typeface="Montserrat" pitchFamily="34" charset="0"/>
                <a:ea typeface="Montserrat" pitchFamily="34" charset="-122"/>
                <a:cs typeface="Montserrat" pitchFamily="34" charset="-120"/>
              </a:rPr>
              <a:t>Loans provided to small businesses</a:t>
            </a:r>
            <a:endParaRPr lang="en-US" sz="1450" dirty="0"/>
          </a:p>
        </p:txBody>
      </p:sp>
      <p:pic>
        <p:nvPicPr>
          <p:cNvPr id="26" name="Picture 25">
            <a:extLst>
              <a:ext uri="{FF2B5EF4-FFF2-40B4-BE49-F238E27FC236}">
                <a16:creationId xmlns:a16="http://schemas.microsoft.com/office/drawing/2014/main" id="{45E082EF-D41B-9F8F-DB60-2B0EFCE76DEB}"/>
              </a:ext>
            </a:extLst>
          </p:cNvPr>
          <p:cNvPicPr>
            <a:picLocks noChangeAspect="1"/>
          </p:cNvPicPr>
          <p:nvPr/>
        </p:nvPicPr>
        <p:blipFill>
          <a:blip r:embed="rId5"/>
          <a:stretch>
            <a:fillRect/>
          </a:stretch>
        </p:blipFill>
        <p:spPr>
          <a:xfrm>
            <a:off x="135082" y="126749"/>
            <a:ext cx="5760720" cy="3854117"/>
          </a:xfrm>
          <a:prstGeom prst="rect">
            <a:avLst/>
          </a:prstGeom>
        </p:spPr>
      </p:pic>
      <p:pic>
        <p:nvPicPr>
          <p:cNvPr id="27" name="Picture 26">
            <a:extLst>
              <a:ext uri="{FF2B5EF4-FFF2-40B4-BE49-F238E27FC236}">
                <a16:creationId xmlns:a16="http://schemas.microsoft.com/office/drawing/2014/main" id="{84A9AD48-3E74-EF3C-D40D-BA5EC951BBAD}"/>
              </a:ext>
            </a:extLst>
          </p:cNvPr>
          <p:cNvPicPr>
            <a:picLocks noChangeAspect="1"/>
          </p:cNvPicPr>
          <p:nvPr/>
        </p:nvPicPr>
        <p:blipFill>
          <a:blip r:embed="rId6"/>
          <a:stretch>
            <a:fillRect/>
          </a:stretch>
        </p:blipFill>
        <p:spPr>
          <a:xfrm>
            <a:off x="236934" y="4209706"/>
            <a:ext cx="5779442" cy="364854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58309" y="1225272"/>
            <a:ext cx="5876330"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Deposit &amp; Account Metrics</a:t>
            </a:r>
            <a:endParaRPr lang="en-US" sz="3900" dirty="0"/>
          </a:p>
        </p:txBody>
      </p:sp>
      <p:sp>
        <p:nvSpPr>
          <p:cNvPr id="3" name="Shape 1"/>
          <p:cNvSpPr/>
          <p:nvPr/>
        </p:nvSpPr>
        <p:spPr>
          <a:xfrm>
            <a:off x="758309" y="2346365"/>
            <a:ext cx="3068003" cy="2582466"/>
          </a:xfrm>
          <a:prstGeom prst="roundRect">
            <a:avLst>
              <a:gd name="adj" fmla="val 11012"/>
            </a:avLst>
          </a:prstGeom>
          <a:solidFill>
            <a:srgbClr val="D4E9F7"/>
          </a:solidFill>
          <a:ln w="7620">
            <a:solidFill>
              <a:srgbClr val="BACFDD"/>
            </a:solidFill>
            <a:prstDash val="solid"/>
          </a:ln>
        </p:spPr>
      </p:sp>
      <p:sp>
        <p:nvSpPr>
          <p:cNvPr id="4" name="Text 2"/>
          <p:cNvSpPr/>
          <p:nvPr/>
        </p:nvSpPr>
        <p:spPr>
          <a:xfrm>
            <a:off x="955477" y="2543532"/>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Total Deposit</a:t>
            </a:r>
            <a:endParaRPr lang="en-US" sz="1950" dirty="0"/>
          </a:p>
        </p:txBody>
      </p:sp>
      <p:sp>
        <p:nvSpPr>
          <p:cNvPr id="5" name="Text 3"/>
          <p:cNvSpPr/>
          <p:nvPr/>
        </p:nvSpPr>
        <p:spPr>
          <a:xfrm>
            <a:off x="955477" y="3044785"/>
            <a:ext cx="2673668" cy="303252"/>
          </a:xfrm>
          <a:prstGeom prst="rect">
            <a:avLst/>
          </a:prstGeom>
          <a:noFill/>
          <a:ln/>
        </p:spPr>
        <p:txBody>
          <a:bodyPr wrap="none" lIns="0" tIns="0" rIns="0" bIns="0" rtlCol="0" anchor="t"/>
          <a:lstStyle/>
          <a:p>
            <a:pPr marL="0" indent="0" algn="l">
              <a:lnSpc>
                <a:spcPts val="2350"/>
              </a:lnSpc>
              <a:buNone/>
            </a:pPr>
            <a:r>
              <a:rPr lang="en-US" sz="1450" b="1" dirty="0">
                <a:solidFill>
                  <a:srgbClr val="384653"/>
                </a:solidFill>
                <a:latin typeface="Montserrat" pitchFamily="34" charset="0"/>
                <a:ea typeface="Montserrat" pitchFamily="34" charset="-122"/>
                <a:cs typeface="Montserrat" pitchFamily="34" charset="-120"/>
              </a:rPr>
              <a:t>$1.73bn</a:t>
            </a:r>
            <a:endParaRPr lang="en-US" sz="1450" dirty="0"/>
          </a:p>
        </p:txBody>
      </p:sp>
      <p:sp>
        <p:nvSpPr>
          <p:cNvPr id="6" name="Text 4"/>
          <p:cNvSpPr/>
          <p:nvPr/>
        </p:nvSpPr>
        <p:spPr>
          <a:xfrm>
            <a:off x="955477" y="3518654"/>
            <a:ext cx="2673668" cy="1213009"/>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Sum of all deposit types: bank deposits, savings, foreign currency, and checking accounts</a:t>
            </a:r>
            <a:endParaRPr lang="en-US" sz="1450" dirty="0"/>
          </a:p>
        </p:txBody>
      </p:sp>
      <p:sp>
        <p:nvSpPr>
          <p:cNvPr id="7" name="Shape 5"/>
          <p:cNvSpPr/>
          <p:nvPr/>
        </p:nvSpPr>
        <p:spPr>
          <a:xfrm>
            <a:off x="4015859" y="2346365"/>
            <a:ext cx="3068122" cy="2582466"/>
          </a:xfrm>
          <a:prstGeom prst="roundRect">
            <a:avLst>
              <a:gd name="adj" fmla="val 11012"/>
            </a:avLst>
          </a:prstGeom>
          <a:solidFill>
            <a:srgbClr val="D4E9F7"/>
          </a:solidFill>
          <a:ln w="7620">
            <a:solidFill>
              <a:srgbClr val="BACFDD"/>
            </a:solidFill>
            <a:prstDash val="solid"/>
          </a:ln>
        </p:spPr>
      </p:sp>
      <p:sp>
        <p:nvSpPr>
          <p:cNvPr id="8" name="Text 6"/>
          <p:cNvSpPr/>
          <p:nvPr/>
        </p:nvSpPr>
        <p:spPr>
          <a:xfrm>
            <a:off x="4213027" y="2543532"/>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Bank Deposit</a:t>
            </a:r>
            <a:endParaRPr lang="en-US" sz="1950" dirty="0"/>
          </a:p>
        </p:txBody>
      </p:sp>
      <p:sp>
        <p:nvSpPr>
          <p:cNvPr id="9" name="Text 7"/>
          <p:cNvSpPr/>
          <p:nvPr/>
        </p:nvSpPr>
        <p:spPr>
          <a:xfrm>
            <a:off x="4213027" y="3044785"/>
            <a:ext cx="2673787" cy="303252"/>
          </a:xfrm>
          <a:prstGeom prst="rect">
            <a:avLst/>
          </a:prstGeom>
          <a:noFill/>
          <a:ln/>
        </p:spPr>
        <p:txBody>
          <a:bodyPr wrap="none" lIns="0" tIns="0" rIns="0" bIns="0" rtlCol="0" anchor="t"/>
          <a:lstStyle/>
          <a:p>
            <a:pPr marL="0" indent="0" algn="l">
              <a:lnSpc>
                <a:spcPts val="2350"/>
              </a:lnSpc>
              <a:buNone/>
            </a:pPr>
            <a:r>
              <a:rPr lang="en-US" sz="1450" b="1" dirty="0">
                <a:solidFill>
                  <a:srgbClr val="384653"/>
                </a:solidFill>
                <a:latin typeface="Montserrat" pitchFamily="34" charset="0"/>
                <a:ea typeface="Montserrat" pitchFamily="34" charset="-122"/>
                <a:cs typeface="Montserrat" pitchFamily="34" charset="-120"/>
              </a:rPr>
              <a:t>$925.4M</a:t>
            </a:r>
            <a:endParaRPr lang="en-US" sz="1450" dirty="0"/>
          </a:p>
        </p:txBody>
      </p:sp>
      <p:sp>
        <p:nvSpPr>
          <p:cNvPr id="10" name="Text 8"/>
          <p:cNvSpPr/>
          <p:nvPr/>
        </p:nvSpPr>
        <p:spPr>
          <a:xfrm>
            <a:off x="4213027" y="3518654"/>
            <a:ext cx="2673787"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Money deposited directly into bank accounts</a:t>
            </a:r>
            <a:endParaRPr lang="en-US" sz="1450" dirty="0"/>
          </a:p>
        </p:txBody>
      </p:sp>
      <p:sp>
        <p:nvSpPr>
          <p:cNvPr id="11" name="Shape 9"/>
          <p:cNvSpPr/>
          <p:nvPr/>
        </p:nvSpPr>
        <p:spPr>
          <a:xfrm>
            <a:off x="758309" y="5118378"/>
            <a:ext cx="6325672" cy="1672709"/>
          </a:xfrm>
          <a:prstGeom prst="roundRect">
            <a:avLst>
              <a:gd name="adj" fmla="val 17001"/>
            </a:avLst>
          </a:prstGeom>
          <a:solidFill>
            <a:srgbClr val="D4E9F7"/>
          </a:solidFill>
          <a:ln w="7620">
            <a:solidFill>
              <a:srgbClr val="BACFDD"/>
            </a:solidFill>
            <a:prstDash val="solid"/>
          </a:ln>
        </p:spPr>
      </p:sp>
      <p:sp>
        <p:nvSpPr>
          <p:cNvPr id="12" name="Text 10"/>
          <p:cNvSpPr/>
          <p:nvPr/>
        </p:nvSpPr>
        <p:spPr>
          <a:xfrm>
            <a:off x="955477" y="5315545"/>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Checking Accounts</a:t>
            </a:r>
            <a:endParaRPr lang="en-US" sz="1950" dirty="0"/>
          </a:p>
        </p:txBody>
      </p:sp>
      <p:sp>
        <p:nvSpPr>
          <p:cNvPr id="13" name="Text 11"/>
          <p:cNvSpPr/>
          <p:nvPr/>
        </p:nvSpPr>
        <p:spPr>
          <a:xfrm>
            <a:off x="955477" y="5816798"/>
            <a:ext cx="5931337" cy="303252"/>
          </a:xfrm>
          <a:prstGeom prst="rect">
            <a:avLst/>
          </a:prstGeom>
          <a:noFill/>
          <a:ln/>
        </p:spPr>
        <p:txBody>
          <a:bodyPr wrap="none" lIns="0" tIns="0" rIns="0" bIns="0" rtlCol="0" anchor="t"/>
          <a:lstStyle/>
          <a:p>
            <a:pPr marL="0" indent="0" algn="l">
              <a:lnSpc>
                <a:spcPts val="2350"/>
              </a:lnSpc>
              <a:buNone/>
            </a:pPr>
            <a:r>
              <a:rPr lang="en-US" sz="1450" b="1" dirty="0">
                <a:solidFill>
                  <a:srgbClr val="384653"/>
                </a:solidFill>
                <a:latin typeface="Montserrat" pitchFamily="34" charset="0"/>
                <a:ea typeface="Montserrat" pitchFamily="34" charset="-122"/>
                <a:cs typeface="Montserrat" pitchFamily="34" charset="-120"/>
              </a:rPr>
              <a:t>$434.77M</a:t>
            </a:r>
            <a:endParaRPr lang="en-US" sz="1450" dirty="0"/>
          </a:p>
        </p:txBody>
      </p:sp>
      <p:sp>
        <p:nvSpPr>
          <p:cNvPr id="14" name="Text 12"/>
          <p:cNvSpPr/>
          <p:nvPr/>
        </p:nvSpPr>
        <p:spPr>
          <a:xfrm>
            <a:off x="955477" y="6290667"/>
            <a:ext cx="5931337" cy="303252"/>
          </a:xfrm>
          <a:prstGeom prst="rect">
            <a:avLst/>
          </a:prstGeom>
          <a:noFill/>
          <a:ln/>
        </p:spPr>
        <p:txBody>
          <a:bodyPr wrap="non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Funds in accounts for daily transactional needs</a:t>
            </a:r>
            <a:endParaRPr lang="en-US" sz="1450" dirty="0"/>
          </a:p>
        </p:txBody>
      </p:sp>
      <p:sp>
        <p:nvSpPr>
          <p:cNvPr id="15" name="Shape 13"/>
          <p:cNvSpPr/>
          <p:nvPr/>
        </p:nvSpPr>
        <p:spPr>
          <a:xfrm>
            <a:off x="7554039" y="2346365"/>
            <a:ext cx="3068003" cy="1975961"/>
          </a:xfrm>
          <a:prstGeom prst="roundRect">
            <a:avLst>
              <a:gd name="adj" fmla="val 14391"/>
            </a:avLst>
          </a:prstGeom>
          <a:solidFill>
            <a:srgbClr val="D4E9F7"/>
          </a:solidFill>
          <a:ln w="7620">
            <a:solidFill>
              <a:srgbClr val="BACFDD"/>
            </a:solidFill>
            <a:prstDash val="solid"/>
          </a:ln>
        </p:spPr>
      </p:sp>
      <p:sp>
        <p:nvSpPr>
          <p:cNvPr id="16" name="Text 14"/>
          <p:cNvSpPr/>
          <p:nvPr/>
        </p:nvSpPr>
        <p:spPr>
          <a:xfrm>
            <a:off x="7751207" y="2543532"/>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Savings Account</a:t>
            </a:r>
            <a:endParaRPr lang="en-US" sz="1950" dirty="0"/>
          </a:p>
        </p:txBody>
      </p:sp>
      <p:sp>
        <p:nvSpPr>
          <p:cNvPr id="17" name="Text 15"/>
          <p:cNvSpPr/>
          <p:nvPr/>
        </p:nvSpPr>
        <p:spPr>
          <a:xfrm>
            <a:off x="7751207" y="3044785"/>
            <a:ext cx="2673668" cy="303252"/>
          </a:xfrm>
          <a:prstGeom prst="rect">
            <a:avLst/>
          </a:prstGeom>
          <a:noFill/>
          <a:ln/>
        </p:spPr>
        <p:txBody>
          <a:bodyPr wrap="none" lIns="0" tIns="0" rIns="0" bIns="0" rtlCol="0" anchor="t"/>
          <a:lstStyle/>
          <a:p>
            <a:pPr marL="0" indent="0" algn="l">
              <a:lnSpc>
                <a:spcPts val="2350"/>
              </a:lnSpc>
              <a:buNone/>
            </a:pPr>
            <a:r>
              <a:rPr lang="en-US" sz="1450" b="1" dirty="0">
                <a:solidFill>
                  <a:srgbClr val="384653"/>
                </a:solidFill>
                <a:latin typeface="Montserrat" pitchFamily="34" charset="0"/>
                <a:ea typeface="Montserrat" pitchFamily="34" charset="-122"/>
                <a:cs typeface="Montserrat" pitchFamily="34" charset="-120"/>
              </a:rPr>
              <a:t>$324.13M</a:t>
            </a:r>
            <a:endParaRPr lang="en-US" sz="1450" dirty="0"/>
          </a:p>
        </p:txBody>
      </p:sp>
      <p:sp>
        <p:nvSpPr>
          <p:cNvPr id="18" name="Text 16"/>
          <p:cNvSpPr/>
          <p:nvPr/>
        </p:nvSpPr>
        <p:spPr>
          <a:xfrm>
            <a:off x="7751207" y="3518654"/>
            <a:ext cx="2673668"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Interest-bearing deposit accounts</a:t>
            </a:r>
            <a:endParaRPr lang="en-US" sz="1450" dirty="0"/>
          </a:p>
        </p:txBody>
      </p:sp>
      <p:sp>
        <p:nvSpPr>
          <p:cNvPr id="19" name="Shape 17"/>
          <p:cNvSpPr/>
          <p:nvPr/>
        </p:nvSpPr>
        <p:spPr>
          <a:xfrm>
            <a:off x="10811589" y="2346365"/>
            <a:ext cx="3068122" cy="1975961"/>
          </a:xfrm>
          <a:prstGeom prst="roundRect">
            <a:avLst>
              <a:gd name="adj" fmla="val 14391"/>
            </a:avLst>
          </a:prstGeom>
          <a:solidFill>
            <a:srgbClr val="D4E9F7"/>
          </a:solidFill>
          <a:ln w="7620">
            <a:solidFill>
              <a:srgbClr val="BACFDD"/>
            </a:solidFill>
            <a:prstDash val="solid"/>
          </a:ln>
        </p:spPr>
      </p:sp>
      <p:sp>
        <p:nvSpPr>
          <p:cNvPr id="20" name="Text 18"/>
          <p:cNvSpPr/>
          <p:nvPr/>
        </p:nvSpPr>
        <p:spPr>
          <a:xfrm>
            <a:off x="11008757" y="2543532"/>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Foreign Currency</a:t>
            </a:r>
            <a:endParaRPr lang="en-US" sz="1950" dirty="0"/>
          </a:p>
        </p:txBody>
      </p:sp>
      <p:sp>
        <p:nvSpPr>
          <p:cNvPr id="21" name="Text 19"/>
          <p:cNvSpPr/>
          <p:nvPr/>
        </p:nvSpPr>
        <p:spPr>
          <a:xfrm>
            <a:off x="11008757" y="3044785"/>
            <a:ext cx="2673787" cy="303252"/>
          </a:xfrm>
          <a:prstGeom prst="rect">
            <a:avLst/>
          </a:prstGeom>
          <a:noFill/>
          <a:ln/>
        </p:spPr>
        <p:txBody>
          <a:bodyPr wrap="none" lIns="0" tIns="0" rIns="0" bIns="0" rtlCol="0" anchor="t"/>
          <a:lstStyle/>
          <a:p>
            <a:pPr marL="0" indent="0" algn="l">
              <a:lnSpc>
                <a:spcPts val="2350"/>
              </a:lnSpc>
              <a:buNone/>
            </a:pPr>
            <a:r>
              <a:rPr lang="en-US" sz="1450" b="1" dirty="0">
                <a:solidFill>
                  <a:srgbClr val="384653"/>
                </a:solidFill>
                <a:latin typeface="Montserrat" pitchFamily="34" charset="0"/>
                <a:ea typeface="Montserrat" pitchFamily="34" charset="-122"/>
                <a:cs typeface="Montserrat" pitchFamily="34" charset="-120"/>
              </a:rPr>
              <a:t>$41.43M</a:t>
            </a:r>
            <a:endParaRPr lang="en-US" sz="1450" dirty="0"/>
          </a:p>
        </p:txBody>
      </p:sp>
      <p:sp>
        <p:nvSpPr>
          <p:cNvPr id="22" name="Text 20"/>
          <p:cNvSpPr/>
          <p:nvPr/>
        </p:nvSpPr>
        <p:spPr>
          <a:xfrm>
            <a:off x="11008757" y="3518654"/>
            <a:ext cx="2673787" cy="606504"/>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Accounts held in non-domestic currencies</a:t>
            </a:r>
            <a:endParaRPr lang="en-US" sz="1450" dirty="0"/>
          </a:p>
        </p:txBody>
      </p:sp>
      <p:sp>
        <p:nvSpPr>
          <p:cNvPr id="23" name="Shape 21"/>
          <p:cNvSpPr/>
          <p:nvPr/>
        </p:nvSpPr>
        <p:spPr>
          <a:xfrm>
            <a:off x="7554039" y="4511873"/>
            <a:ext cx="6325672" cy="1672709"/>
          </a:xfrm>
          <a:prstGeom prst="roundRect">
            <a:avLst>
              <a:gd name="adj" fmla="val 17001"/>
            </a:avLst>
          </a:prstGeom>
          <a:solidFill>
            <a:srgbClr val="D4E9F7"/>
          </a:solidFill>
          <a:ln w="7620">
            <a:solidFill>
              <a:srgbClr val="BACFDD"/>
            </a:solidFill>
            <a:prstDash val="solid"/>
          </a:ln>
        </p:spPr>
      </p:sp>
      <p:sp>
        <p:nvSpPr>
          <p:cNvPr id="24" name="Text 22"/>
          <p:cNvSpPr/>
          <p:nvPr/>
        </p:nvSpPr>
        <p:spPr>
          <a:xfrm>
            <a:off x="7751207" y="4709041"/>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Total Fees</a:t>
            </a:r>
            <a:endParaRPr lang="en-US" sz="1950" dirty="0"/>
          </a:p>
        </p:txBody>
      </p:sp>
      <p:sp>
        <p:nvSpPr>
          <p:cNvPr id="25" name="Text 23"/>
          <p:cNvSpPr/>
          <p:nvPr/>
        </p:nvSpPr>
        <p:spPr>
          <a:xfrm>
            <a:off x="7751207" y="5210294"/>
            <a:ext cx="5931337" cy="303252"/>
          </a:xfrm>
          <a:prstGeom prst="rect">
            <a:avLst/>
          </a:prstGeom>
          <a:noFill/>
          <a:ln/>
        </p:spPr>
        <p:txBody>
          <a:bodyPr wrap="none" lIns="0" tIns="0" rIns="0" bIns="0" rtlCol="0" anchor="t"/>
          <a:lstStyle/>
          <a:p>
            <a:pPr marL="0" indent="0" algn="l">
              <a:lnSpc>
                <a:spcPts val="2350"/>
              </a:lnSpc>
              <a:buNone/>
            </a:pPr>
            <a:r>
              <a:rPr lang="en-US" sz="1450" b="1" dirty="0">
                <a:solidFill>
                  <a:srgbClr val="384653"/>
                </a:solidFill>
                <a:latin typeface="Montserrat" pitchFamily="34" charset="0"/>
                <a:ea typeface="Montserrat" pitchFamily="34" charset="-122"/>
                <a:cs typeface="Montserrat" pitchFamily="34" charset="-120"/>
              </a:rPr>
              <a:t>$72.6M</a:t>
            </a:r>
            <a:endParaRPr lang="en-US" sz="1450" dirty="0"/>
          </a:p>
        </p:txBody>
      </p:sp>
      <p:sp>
        <p:nvSpPr>
          <p:cNvPr id="26" name="Text 24"/>
          <p:cNvSpPr/>
          <p:nvPr/>
        </p:nvSpPr>
        <p:spPr>
          <a:xfrm>
            <a:off x="7751207" y="5684163"/>
            <a:ext cx="5931337" cy="303252"/>
          </a:xfrm>
          <a:prstGeom prst="rect">
            <a:avLst/>
          </a:prstGeom>
          <a:noFill/>
          <a:ln/>
        </p:spPr>
        <p:txBody>
          <a:bodyPr wrap="non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Account setup and maintenance charges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758309" y="1496616"/>
            <a:ext cx="2634615" cy="356235"/>
          </a:xfrm>
          <a:prstGeom prst="roundRect">
            <a:avLst>
              <a:gd name="adj" fmla="val 63861"/>
            </a:avLst>
          </a:prstGeom>
          <a:solidFill>
            <a:srgbClr val="D4E9F7"/>
          </a:solidFill>
          <a:ln/>
        </p:spPr>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72014" y="1598890"/>
            <a:ext cx="151567" cy="151567"/>
          </a:xfrm>
          <a:prstGeom prst="rect">
            <a:avLst/>
          </a:prstGeom>
        </p:spPr>
      </p:pic>
      <p:sp>
        <p:nvSpPr>
          <p:cNvPr id="4" name="Text 1"/>
          <p:cNvSpPr/>
          <p:nvPr/>
        </p:nvSpPr>
        <p:spPr>
          <a:xfrm>
            <a:off x="1099304" y="1553408"/>
            <a:ext cx="2179915" cy="242649"/>
          </a:xfrm>
          <a:prstGeom prst="rect">
            <a:avLst/>
          </a:prstGeom>
          <a:noFill/>
          <a:ln/>
        </p:spPr>
        <p:txBody>
          <a:bodyPr wrap="none" lIns="0" tIns="0" rIns="0" bIns="0" rtlCol="0" anchor="t"/>
          <a:lstStyle/>
          <a:p>
            <a:pPr marL="0" indent="0" algn="l">
              <a:lnSpc>
                <a:spcPts val="1900"/>
              </a:lnSpc>
              <a:buNone/>
            </a:pPr>
            <a:r>
              <a:rPr lang="en-US" sz="1150" dirty="0">
                <a:solidFill>
                  <a:srgbClr val="384653"/>
                </a:solidFill>
                <a:latin typeface="Montserrat" pitchFamily="34" charset="0"/>
                <a:ea typeface="Montserrat" pitchFamily="34" charset="-122"/>
                <a:cs typeface="Montserrat" pitchFamily="34" charset="-120"/>
              </a:rPr>
              <a:t>INTERACTIVE DASHBOARDS</a:t>
            </a:r>
            <a:endParaRPr lang="en-US" sz="1150" dirty="0"/>
          </a:p>
        </p:txBody>
      </p:sp>
      <p:sp>
        <p:nvSpPr>
          <p:cNvPr id="5" name="Text 2"/>
          <p:cNvSpPr/>
          <p:nvPr/>
        </p:nvSpPr>
        <p:spPr>
          <a:xfrm>
            <a:off x="758309" y="1928574"/>
            <a:ext cx="6966347"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Four Powerful Dashboard Views</a:t>
            </a:r>
            <a:endParaRPr lang="en-US" sz="3900" dirty="0"/>
          </a:p>
        </p:txBody>
      </p:sp>
      <p:sp>
        <p:nvSpPr>
          <p:cNvPr id="7" name="Text 3"/>
          <p:cNvSpPr/>
          <p:nvPr/>
        </p:nvSpPr>
        <p:spPr>
          <a:xfrm>
            <a:off x="758309" y="4184690"/>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Home Dashboard</a:t>
            </a:r>
            <a:endParaRPr lang="en-US" sz="1950" dirty="0"/>
          </a:p>
        </p:txBody>
      </p:sp>
      <p:sp>
        <p:nvSpPr>
          <p:cNvPr id="8" name="Text 4"/>
          <p:cNvSpPr/>
          <p:nvPr/>
        </p:nvSpPr>
        <p:spPr>
          <a:xfrm>
            <a:off x="758309" y="4610100"/>
            <a:ext cx="3100745" cy="2122765"/>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Central hub displaying total clients (2,940), total loans ($4.38bn), total deposits ($3.77bn), and total fees ($158.19M) with gender-based filtering and time period selection.</a:t>
            </a:r>
            <a:endParaRPr lang="en-US" sz="1450" dirty="0"/>
          </a:p>
        </p:txBody>
      </p:sp>
      <p:sp>
        <p:nvSpPr>
          <p:cNvPr id="9" name="Shape 5"/>
          <p:cNvSpPr/>
          <p:nvPr/>
        </p:nvSpPr>
        <p:spPr>
          <a:xfrm>
            <a:off x="4095988" y="2836426"/>
            <a:ext cx="1798320" cy="1111329"/>
          </a:xfrm>
          <a:prstGeom prst="roundRect">
            <a:avLst>
              <a:gd name="adj" fmla="val 25588"/>
            </a:avLst>
          </a:prstGeom>
          <a:solidFill>
            <a:srgbClr val="DFDFE0"/>
          </a:solidFill>
          <a:ln/>
        </p:spPr>
      </p:sp>
      <p:pic>
        <p:nvPicPr>
          <p:cNvPr id="10" name="Image 2" descr="preencoded.png"/>
          <p:cNvPicPr>
            <a:picLocks noChangeAspect="1"/>
          </p:cNvPicPr>
          <p:nvPr/>
        </p:nvPicPr>
        <p:blipFill>
          <a:blip r:embed="rId5"/>
          <a:stretch>
            <a:fillRect/>
          </a:stretch>
        </p:blipFill>
        <p:spPr>
          <a:xfrm>
            <a:off x="4880848" y="3082409"/>
            <a:ext cx="228600" cy="228600"/>
          </a:xfrm>
          <a:prstGeom prst="rect">
            <a:avLst/>
          </a:prstGeom>
        </p:spPr>
      </p:pic>
      <p:sp>
        <p:nvSpPr>
          <p:cNvPr id="11" name="Text 6"/>
          <p:cNvSpPr/>
          <p:nvPr/>
        </p:nvSpPr>
        <p:spPr>
          <a:xfrm>
            <a:off x="4095988" y="3419594"/>
            <a:ext cx="1798320" cy="341233"/>
          </a:xfrm>
          <a:prstGeom prst="rect">
            <a:avLst/>
          </a:prstGeom>
          <a:noFill/>
          <a:ln/>
        </p:spPr>
        <p:txBody>
          <a:bodyPr wrap="square" lIns="0" tIns="0" rIns="0" bIns="0" rtlCol="0" anchor="t"/>
          <a:lstStyle/>
          <a:p>
            <a:pPr marL="0" indent="0" algn="ctr">
              <a:lnSpc>
                <a:spcPts val="1300"/>
              </a:lnSpc>
              <a:buNone/>
            </a:pPr>
            <a:endParaRPr lang="en-US" sz="800" dirty="0"/>
          </a:p>
        </p:txBody>
      </p:sp>
      <p:sp>
        <p:nvSpPr>
          <p:cNvPr id="12" name="Text 7"/>
          <p:cNvSpPr/>
          <p:nvPr/>
        </p:nvSpPr>
        <p:spPr>
          <a:xfrm>
            <a:off x="4095988" y="4184690"/>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Loan Analysis</a:t>
            </a:r>
            <a:endParaRPr lang="en-US" sz="1950" dirty="0"/>
          </a:p>
        </p:txBody>
      </p:sp>
      <p:sp>
        <p:nvSpPr>
          <p:cNvPr id="13" name="Text 8"/>
          <p:cNvSpPr/>
          <p:nvPr/>
        </p:nvSpPr>
        <p:spPr>
          <a:xfrm>
            <a:off x="4095988" y="4610100"/>
            <a:ext cx="3100745" cy="2122765"/>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Detailed breakdown of bank loans ($814.22M), business lending ($1.17bn), and credit cards ($4.28M) by nationality and banking relationship, with European clients leading at $0.36bn.</a:t>
            </a:r>
            <a:endParaRPr lang="en-US" sz="1450" dirty="0"/>
          </a:p>
        </p:txBody>
      </p:sp>
      <p:sp>
        <p:nvSpPr>
          <p:cNvPr id="14" name="Shape 9"/>
          <p:cNvSpPr/>
          <p:nvPr/>
        </p:nvSpPr>
        <p:spPr>
          <a:xfrm>
            <a:off x="7433667" y="2836426"/>
            <a:ext cx="1798320" cy="1111329"/>
          </a:xfrm>
          <a:prstGeom prst="roundRect">
            <a:avLst>
              <a:gd name="adj" fmla="val 25588"/>
            </a:avLst>
          </a:prstGeom>
          <a:solidFill>
            <a:srgbClr val="DFDFE0"/>
          </a:solidFill>
          <a:ln/>
        </p:spPr>
      </p:sp>
      <p:pic>
        <p:nvPicPr>
          <p:cNvPr id="15" name="Image 3" descr="preencoded.png"/>
          <p:cNvPicPr>
            <a:picLocks noChangeAspect="1"/>
          </p:cNvPicPr>
          <p:nvPr/>
        </p:nvPicPr>
        <p:blipFill>
          <a:blip r:embed="rId5"/>
          <a:stretch>
            <a:fillRect/>
          </a:stretch>
        </p:blipFill>
        <p:spPr>
          <a:xfrm>
            <a:off x="8218527" y="3082409"/>
            <a:ext cx="228600" cy="228600"/>
          </a:xfrm>
          <a:prstGeom prst="rect">
            <a:avLst/>
          </a:prstGeom>
        </p:spPr>
      </p:pic>
      <p:sp>
        <p:nvSpPr>
          <p:cNvPr id="16" name="Text 10"/>
          <p:cNvSpPr/>
          <p:nvPr/>
        </p:nvSpPr>
        <p:spPr>
          <a:xfrm>
            <a:off x="7433667" y="3419594"/>
            <a:ext cx="1798320" cy="341233"/>
          </a:xfrm>
          <a:prstGeom prst="rect">
            <a:avLst/>
          </a:prstGeom>
          <a:noFill/>
          <a:ln/>
        </p:spPr>
        <p:txBody>
          <a:bodyPr wrap="square" lIns="0" tIns="0" rIns="0" bIns="0" rtlCol="0" anchor="t"/>
          <a:lstStyle/>
          <a:p>
            <a:pPr marL="0" indent="0" algn="ctr">
              <a:lnSpc>
                <a:spcPts val="1300"/>
              </a:lnSpc>
              <a:buNone/>
            </a:pPr>
            <a:r>
              <a:rPr lang="en-US" sz="800" dirty="0">
                <a:solidFill>
                  <a:srgbClr val="AEAEB2"/>
                </a:solidFill>
                <a:latin typeface="Montserrat" pitchFamily="34" charset="0"/>
                <a:ea typeface="Montserrat" pitchFamily="34" charset="-122"/>
                <a:cs typeface="Montserrat" pitchFamily="34" charset="-120"/>
              </a:rPr>
              <a:t>There was an error generating this image</a:t>
            </a:r>
            <a:endParaRPr lang="en-US" sz="800" dirty="0"/>
          </a:p>
        </p:txBody>
      </p:sp>
      <p:sp>
        <p:nvSpPr>
          <p:cNvPr id="17" name="Text 11"/>
          <p:cNvSpPr/>
          <p:nvPr/>
        </p:nvSpPr>
        <p:spPr>
          <a:xfrm>
            <a:off x="7433667" y="4184690"/>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Deposit Analysis</a:t>
            </a:r>
            <a:endParaRPr lang="en-US" sz="1950" dirty="0"/>
          </a:p>
        </p:txBody>
      </p:sp>
      <p:sp>
        <p:nvSpPr>
          <p:cNvPr id="18" name="Text 12"/>
          <p:cNvSpPr/>
          <p:nvPr/>
        </p:nvSpPr>
        <p:spPr>
          <a:xfrm>
            <a:off x="7433667" y="4610100"/>
            <a:ext cx="3100745" cy="1819513"/>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Comprehensive view of deposits by income band (Mid: $510.43M, Low: $228.01M, High: $186.96M) and engagement timeframe, with nationality-based segmentation.</a:t>
            </a:r>
            <a:endParaRPr lang="en-US" sz="1450" dirty="0"/>
          </a:p>
        </p:txBody>
      </p:sp>
      <p:sp>
        <p:nvSpPr>
          <p:cNvPr id="19" name="Shape 13"/>
          <p:cNvSpPr/>
          <p:nvPr/>
        </p:nvSpPr>
        <p:spPr>
          <a:xfrm>
            <a:off x="10771346" y="2836426"/>
            <a:ext cx="1798320" cy="1111329"/>
          </a:xfrm>
          <a:prstGeom prst="roundRect">
            <a:avLst>
              <a:gd name="adj" fmla="val 25588"/>
            </a:avLst>
          </a:prstGeom>
          <a:solidFill>
            <a:srgbClr val="DFDFE0"/>
          </a:solidFill>
          <a:ln/>
        </p:spPr>
      </p:sp>
      <p:pic>
        <p:nvPicPr>
          <p:cNvPr id="20" name="Image 4" descr="preencoded.png"/>
          <p:cNvPicPr>
            <a:picLocks noChangeAspect="1"/>
          </p:cNvPicPr>
          <p:nvPr/>
        </p:nvPicPr>
        <p:blipFill>
          <a:blip r:embed="rId5"/>
          <a:stretch>
            <a:fillRect/>
          </a:stretch>
        </p:blipFill>
        <p:spPr>
          <a:xfrm>
            <a:off x="11556206" y="3082409"/>
            <a:ext cx="228600" cy="228600"/>
          </a:xfrm>
          <a:prstGeom prst="rect">
            <a:avLst/>
          </a:prstGeom>
        </p:spPr>
      </p:pic>
      <p:sp>
        <p:nvSpPr>
          <p:cNvPr id="21" name="Text 14"/>
          <p:cNvSpPr/>
          <p:nvPr/>
        </p:nvSpPr>
        <p:spPr>
          <a:xfrm>
            <a:off x="10771346" y="3419594"/>
            <a:ext cx="1798320" cy="341233"/>
          </a:xfrm>
          <a:prstGeom prst="rect">
            <a:avLst/>
          </a:prstGeom>
          <a:noFill/>
          <a:ln/>
        </p:spPr>
        <p:txBody>
          <a:bodyPr wrap="square" lIns="0" tIns="0" rIns="0" bIns="0" rtlCol="0" anchor="t"/>
          <a:lstStyle/>
          <a:p>
            <a:pPr marL="0" indent="0" algn="ctr">
              <a:lnSpc>
                <a:spcPts val="1300"/>
              </a:lnSpc>
              <a:buNone/>
            </a:pPr>
            <a:r>
              <a:rPr lang="en-US" sz="800" dirty="0">
                <a:solidFill>
                  <a:srgbClr val="AEAEB2"/>
                </a:solidFill>
                <a:latin typeface="Montserrat" pitchFamily="34" charset="0"/>
                <a:ea typeface="Montserrat" pitchFamily="34" charset="-122"/>
                <a:cs typeface="Montserrat" pitchFamily="34" charset="-120"/>
              </a:rPr>
              <a:t>There was an error generating this image</a:t>
            </a:r>
            <a:endParaRPr lang="en-US" sz="800" dirty="0"/>
          </a:p>
        </p:txBody>
      </p:sp>
      <p:sp>
        <p:nvSpPr>
          <p:cNvPr id="22" name="Text 15"/>
          <p:cNvSpPr/>
          <p:nvPr/>
        </p:nvSpPr>
        <p:spPr>
          <a:xfrm>
            <a:off x="10771346" y="4184690"/>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Summary Dashboard</a:t>
            </a:r>
            <a:endParaRPr lang="en-US" sz="1950" dirty="0"/>
          </a:p>
        </p:txBody>
      </p:sp>
      <p:sp>
        <p:nvSpPr>
          <p:cNvPr id="23" name="Text 16"/>
          <p:cNvSpPr/>
          <p:nvPr/>
        </p:nvSpPr>
        <p:spPr>
          <a:xfrm>
            <a:off x="10771346" y="4610100"/>
            <a:ext cx="3100745" cy="1819513"/>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Complete overview of all 12 KPIs including total clients (1,333), loans, deposits, fees, and account amounts, providing a holistic view of banking operations.</a:t>
            </a:r>
            <a:endParaRPr lang="en-US" sz="1450" dirty="0"/>
          </a:p>
        </p:txBody>
      </p:sp>
      <p:sp>
        <p:nvSpPr>
          <p:cNvPr id="26" name="Shape 5">
            <a:extLst>
              <a:ext uri="{FF2B5EF4-FFF2-40B4-BE49-F238E27FC236}">
                <a16:creationId xmlns:a16="http://schemas.microsoft.com/office/drawing/2014/main" id="{4811D1E5-7D5F-CE8E-C16E-92079F8F1926}"/>
              </a:ext>
            </a:extLst>
          </p:cNvPr>
          <p:cNvSpPr/>
          <p:nvPr/>
        </p:nvSpPr>
        <p:spPr>
          <a:xfrm>
            <a:off x="846181" y="2825220"/>
            <a:ext cx="1798320" cy="1111329"/>
          </a:xfrm>
          <a:prstGeom prst="roundRect">
            <a:avLst>
              <a:gd name="adj" fmla="val 25588"/>
            </a:avLst>
          </a:prstGeom>
          <a:solidFill>
            <a:srgbClr val="DFDFE0"/>
          </a:solidFill>
          <a:ln/>
        </p:spPr>
      </p:sp>
      <p:pic>
        <p:nvPicPr>
          <p:cNvPr id="28" name="Picture 27">
            <a:extLst>
              <a:ext uri="{FF2B5EF4-FFF2-40B4-BE49-F238E27FC236}">
                <a16:creationId xmlns:a16="http://schemas.microsoft.com/office/drawing/2014/main" id="{7CCD362C-181A-F242-97DD-60FAB5897374}"/>
              </a:ext>
            </a:extLst>
          </p:cNvPr>
          <p:cNvPicPr>
            <a:picLocks noChangeAspect="1"/>
          </p:cNvPicPr>
          <p:nvPr/>
        </p:nvPicPr>
        <p:blipFill>
          <a:blip r:embed="rId6"/>
          <a:stretch>
            <a:fillRect/>
          </a:stretch>
        </p:blipFill>
        <p:spPr>
          <a:xfrm>
            <a:off x="550081" y="2739065"/>
            <a:ext cx="2317375" cy="1364147"/>
          </a:xfrm>
          <a:prstGeom prst="rect">
            <a:avLst/>
          </a:prstGeom>
        </p:spPr>
      </p:pic>
      <p:pic>
        <p:nvPicPr>
          <p:cNvPr id="30" name="Picture 29">
            <a:extLst>
              <a:ext uri="{FF2B5EF4-FFF2-40B4-BE49-F238E27FC236}">
                <a16:creationId xmlns:a16="http://schemas.microsoft.com/office/drawing/2014/main" id="{9177CF0A-19D0-36D5-A523-7C1764E1DEBB}"/>
              </a:ext>
            </a:extLst>
          </p:cNvPr>
          <p:cNvPicPr>
            <a:picLocks noChangeAspect="1"/>
          </p:cNvPicPr>
          <p:nvPr/>
        </p:nvPicPr>
        <p:blipFill>
          <a:blip r:embed="rId7"/>
          <a:stretch>
            <a:fillRect/>
          </a:stretch>
        </p:blipFill>
        <p:spPr>
          <a:xfrm>
            <a:off x="3910967" y="2680395"/>
            <a:ext cx="2125582" cy="1316376"/>
          </a:xfrm>
          <a:prstGeom prst="rect">
            <a:avLst/>
          </a:prstGeom>
        </p:spPr>
      </p:pic>
      <p:pic>
        <p:nvPicPr>
          <p:cNvPr id="32" name="Picture 31">
            <a:extLst>
              <a:ext uri="{FF2B5EF4-FFF2-40B4-BE49-F238E27FC236}">
                <a16:creationId xmlns:a16="http://schemas.microsoft.com/office/drawing/2014/main" id="{AF3AA6FD-DCBB-C7EB-B88A-1CE2E5239CE5}"/>
              </a:ext>
            </a:extLst>
          </p:cNvPr>
          <p:cNvPicPr>
            <a:picLocks noChangeAspect="1"/>
          </p:cNvPicPr>
          <p:nvPr/>
        </p:nvPicPr>
        <p:blipFill>
          <a:blip r:embed="rId8"/>
          <a:stretch>
            <a:fillRect/>
          </a:stretch>
        </p:blipFill>
        <p:spPr>
          <a:xfrm>
            <a:off x="7370296" y="2789039"/>
            <a:ext cx="2125582" cy="1239743"/>
          </a:xfrm>
          <a:prstGeom prst="rect">
            <a:avLst/>
          </a:prstGeom>
        </p:spPr>
      </p:pic>
      <p:pic>
        <p:nvPicPr>
          <p:cNvPr id="34" name="Picture 33">
            <a:extLst>
              <a:ext uri="{FF2B5EF4-FFF2-40B4-BE49-F238E27FC236}">
                <a16:creationId xmlns:a16="http://schemas.microsoft.com/office/drawing/2014/main" id="{E5C12D93-4B93-20C5-6198-4897FEE1674B}"/>
              </a:ext>
            </a:extLst>
          </p:cNvPr>
          <p:cNvPicPr>
            <a:picLocks noChangeAspect="1"/>
          </p:cNvPicPr>
          <p:nvPr/>
        </p:nvPicPr>
        <p:blipFill>
          <a:blip r:embed="rId9"/>
          <a:stretch>
            <a:fillRect/>
          </a:stretch>
        </p:blipFill>
        <p:spPr>
          <a:xfrm>
            <a:off x="10673945" y="2739065"/>
            <a:ext cx="2317375" cy="138971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Shape 0"/>
          <p:cNvSpPr/>
          <p:nvPr/>
        </p:nvSpPr>
        <p:spPr>
          <a:xfrm>
            <a:off x="199171" y="382993"/>
            <a:ext cx="5760720" cy="3385996"/>
          </a:xfrm>
          <a:prstGeom prst="rect">
            <a:avLst/>
          </a:prstGeom>
          <a:solidFill>
            <a:srgbClr val="DFDFE0"/>
          </a:solidFill>
          <a:ln/>
        </p:spPr>
      </p:sp>
      <p:sp>
        <p:nvSpPr>
          <p:cNvPr id="5" name="Text 1"/>
          <p:cNvSpPr/>
          <p:nvPr/>
        </p:nvSpPr>
        <p:spPr>
          <a:xfrm>
            <a:off x="6244709" y="527923"/>
            <a:ext cx="6600111" cy="623530"/>
          </a:xfrm>
          <a:prstGeom prst="rect">
            <a:avLst/>
          </a:prstGeom>
          <a:noFill/>
          <a:ln/>
        </p:spPr>
        <p:txBody>
          <a:bodyPr wrap="none" lIns="0" tIns="0" rIns="0" bIns="0" rtlCol="0" anchor="t"/>
          <a:lstStyle/>
          <a:p>
            <a:pPr marL="0" indent="0" algn="l">
              <a:lnSpc>
                <a:spcPts val="4900"/>
              </a:lnSpc>
              <a:buNone/>
            </a:pPr>
            <a:r>
              <a:rPr lang="en-US" sz="3900" b="1" dirty="0">
                <a:solidFill>
                  <a:srgbClr val="2E3C4E"/>
                </a:solidFill>
                <a:latin typeface="Barlow Bold" pitchFamily="34" charset="0"/>
                <a:ea typeface="Barlow Bold" pitchFamily="34" charset="-122"/>
                <a:cs typeface="Barlow Bold" pitchFamily="34" charset="-120"/>
              </a:rPr>
              <a:t>Key Insights &amp; Strategic Value</a:t>
            </a:r>
            <a:endParaRPr lang="en-US" sz="3900" dirty="0"/>
          </a:p>
        </p:txBody>
      </p:sp>
      <p:sp>
        <p:nvSpPr>
          <p:cNvPr id="6" name="Text 2"/>
          <p:cNvSpPr/>
          <p:nvPr/>
        </p:nvSpPr>
        <p:spPr>
          <a:xfrm>
            <a:off x="6244709" y="1435775"/>
            <a:ext cx="7627382" cy="909757"/>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Our Power BI dashboards deliver actionable intelligence that transforms banking operations. The data reveals critical patterns and opportunities for strategic decision-making.</a:t>
            </a:r>
            <a:endParaRPr lang="en-US" sz="1450" dirty="0"/>
          </a:p>
        </p:txBody>
      </p:sp>
      <p:pic>
        <p:nvPicPr>
          <p:cNvPr id="7" name="Image 2" descr="preencoded.png"/>
          <p:cNvPicPr>
            <a:picLocks noChangeAspect="1"/>
          </p:cNvPicPr>
          <p:nvPr/>
        </p:nvPicPr>
        <p:blipFill>
          <a:blip r:embed="rId4"/>
          <a:stretch>
            <a:fillRect/>
          </a:stretch>
        </p:blipFill>
        <p:spPr>
          <a:xfrm>
            <a:off x="6244709" y="2558772"/>
            <a:ext cx="947857" cy="1714262"/>
          </a:xfrm>
          <a:prstGeom prst="rect">
            <a:avLst/>
          </a:prstGeom>
        </p:spPr>
      </p:pic>
      <p:sp>
        <p:nvSpPr>
          <p:cNvPr id="8" name="Text 3"/>
          <p:cNvSpPr/>
          <p:nvPr/>
        </p:nvSpPr>
        <p:spPr>
          <a:xfrm>
            <a:off x="7382113" y="2748320"/>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Investor Intelligence</a:t>
            </a:r>
            <a:endParaRPr lang="en-US" sz="1950" dirty="0"/>
          </a:p>
        </p:txBody>
      </p:sp>
      <p:sp>
        <p:nvSpPr>
          <p:cNvPr id="9" name="Text 4"/>
          <p:cNvSpPr/>
          <p:nvPr/>
        </p:nvSpPr>
        <p:spPr>
          <a:xfrm>
            <a:off x="7382113" y="3173730"/>
            <a:ext cx="6489978" cy="909757"/>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Banks can instantly access complete loan amounts and financial profiles for any investor, enabling rapid risk assessment and personalized service.</a:t>
            </a:r>
            <a:endParaRPr lang="en-US" sz="1450" dirty="0"/>
          </a:p>
        </p:txBody>
      </p:sp>
      <p:pic>
        <p:nvPicPr>
          <p:cNvPr id="10" name="Image 3" descr="preencoded.png"/>
          <p:cNvPicPr>
            <a:picLocks noChangeAspect="1"/>
          </p:cNvPicPr>
          <p:nvPr/>
        </p:nvPicPr>
        <p:blipFill>
          <a:blip r:embed="rId5"/>
          <a:stretch>
            <a:fillRect/>
          </a:stretch>
        </p:blipFill>
        <p:spPr>
          <a:xfrm>
            <a:off x="6244709" y="4273034"/>
            <a:ext cx="947857" cy="1714262"/>
          </a:xfrm>
          <a:prstGeom prst="rect">
            <a:avLst/>
          </a:prstGeom>
        </p:spPr>
      </p:pic>
      <p:sp>
        <p:nvSpPr>
          <p:cNvPr id="11" name="Text 5"/>
          <p:cNvSpPr/>
          <p:nvPr/>
        </p:nvSpPr>
        <p:spPr>
          <a:xfrm>
            <a:off x="7382113" y="4462582"/>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Competitive Strategy</a:t>
            </a:r>
            <a:endParaRPr lang="en-US" sz="1950" dirty="0"/>
          </a:p>
        </p:txBody>
      </p:sp>
      <p:sp>
        <p:nvSpPr>
          <p:cNvPr id="12" name="Text 6"/>
          <p:cNvSpPr/>
          <p:nvPr/>
        </p:nvSpPr>
        <p:spPr>
          <a:xfrm>
            <a:off x="7382113" y="4887992"/>
            <a:ext cx="6489978" cy="909757"/>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Private banks dominate with the highest client counts. Other banking institutions can leverage these insights to develop targeted strategies for client acquisition.</a:t>
            </a:r>
            <a:endParaRPr lang="en-US" sz="1450" dirty="0"/>
          </a:p>
        </p:txBody>
      </p:sp>
      <p:pic>
        <p:nvPicPr>
          <p:cNvPr id="13" name="Image 4" descr="preencoded.png"/>
          <p:cNvPicPr>
            <a:picLocks noChangeAspect="1"/>
          </p:cNvPicPr>
          <p:nvPr/>
        </p:nvPicPr>
        <p:blipFill>
          <a:blip r:embed="rId6"/>
          <a:stretch>
            <a:fillRect/>
          </a:stretch>
        </p:blipFill>
        <p:spPr>
          <a:xfrm>
            <a:off x="6244709" y="5987296"/>
            <a:ext cx="947857" cy="1714262"/>
          </a:xfrm>
          <a:prstGeom prst="rect">
            <a:avLst/>
          </a:prstGeom>
        </p:spPr>
      </p:pic>
      <p:sp>
        <p:nvSpPr>
          <p:cNvPr id="14" name="Text 7"/>
          <p:cNvSpPr/>
          <p:nvPr/>
        </p:nvSpPr>
        <p:spPr>
          <a:xfrm>
            <a:off x="7382113" y="6176843"/>
            <a:ext cx="2494359" cy="311706"/>
          </a:xfrm>
          <a:prstGeom prst="rect">
            <a:avLst/>
          </a:prstGeom>
          <a:noFill/>
          <a:ln/>
        </p:spPr>
        <p:txBody>
          <a:bodyPr wrap="none" lIns="0" tIns="0" rIns="0" bIns="0" rtlCol="0" anchor="t"/>
          <a:lstStyle/>
          <a:p>
            <a:pPr marL="0" indent="0" algn="l">
              <a:lnSpc>
                <a:spcPts val="2450"/>
              </a:lnSpc>
              <a:buNone/>
            </a:pPr>
            <a:r>
              <a:rPr lang="en-US" sz="1950" b="1" dirty="0">
                <a:solidFill>
                  <a:srgbClr val="384653"/>
                </a:solidFill>
                <a:latin typeface="Barlow Bold" pitchFamily="34" charset="0"/>
                <a:ea typeface="Barlow Bold" pitchFamily="34" charset="-122"/>
                <a:cs typeface="Barlow Bold" pitchFamily="34" charset="-120"/>
              </a:rPr>
              <a:t>Nationality Patterns</a:t>
            </a:r>
            <a:endParaRPr lang="en-US" sz="1950" dirty="0"/>
          </a:p>
        </p:txBody>
      </p:sp>
      <p:sp>
        <p:nvSpPr>
          <p:cNvPr id="15" name="Text 8"/>
          <p:cNvSpPr/>
          <p:nvPr/>
        </p:nvSpPr>
        <p:spPr>
          <a:xfrm>
            <a:off x="7382113" y="6602254"/>
            <a:ext cx="6489978" cy="909757"/>
          </a:xfrm>
          <a:prstGeom prst="rect">
            <a:avLst/>
          </a:prstGeom>
          <a:noFill/>
          <a:ln/>
        </p:spPr>
        <p:txBody>
          <a:bodyPr wrap="square" lIns="0" tIns="0" rIns="0" bIns="0" rtlCol="0" anchor="t"/>
          <a:lstStyle/>
          <a:p>
            <a:pPr marL="0" indent="0" algn="l">
              <a:lnSpc>
                <a:spcPts val="2350"/>
              </a:lnSpc>
              <a:buNone/>
            </a:pPr>
            <a:r>
              <a:rPr lang="en-US" sz="1450" dirty="0">
                <a:solidFill>
                  <a:srgbClr val="384653"/>
                </a:solidFill>
                <a:latin typeface="Montserrat" pitchFamily="34" charset="0"/>
                <a:ea typeface="Montserrat" pitchFamily="34" charset="-122"/>
                <a:cs typeface="Montserrat" pitchFamily="34" charset="-120"/>
              </a:rPr>
              <a:t>European clients represent the largest loan segment at $0.36bn, followed by Asian ($0.20bn) and American ($0.13bn) clients, informing market focus and resource allocation.</a:t>
            </a:r>
            <a:endParaRPr lang="en-US" sz="1450" dirty="0"/>
          </a:p>
        </p:txBody>
      </p:sp>
      <p:sp>
        <p:nvSpPr>
          <p:cNvPr id="16" name="Shape 0">
            <a:extLst>
              <a:ext uri="{FF2B5EF4-FFF2-40B4-BE49-F238E27FC236}">
                <a16:creationId xmlns:a16="http://schemas.microsoft.com/office/drawing/2014/main" id="{F33CAF54-5F46-1266-462E-C5F3B0E3AD05}"/>
              </a:ext>
            </a:extLst>
          </p:cNvPr>
          <p:cNvSpPr/>
          <p:nvPr/>
        </p:nvSpPr>
        <p:spPr>
          <a:xfrm>
            <a:off x="172009" y="4292675"/>
            <a:ext cx="5760720" cy="3385996"/>
          </a:xfrm>
          <a:prstGeom prst="rect">
            <a:avLst/>
          </a:prstGeom>
          <a:solidFill>
            <a:srgbClr val="DFDFE0"/>
          </a:solidFill>
          <a:ln/>
        </p:spPr>
      </p:sp>
      <p:pic>
        <p:nvPicPr>
          <p:cNvPr id="21" name="Picture 20">
            <a:extLst>
              <a:ext uri="{FF2B5EF4-FFF2-40B4-BE49-F238E27FC236}">
                <a16:creationId xmlns:a16="http://schemas.microsoft.com/office/drawing/2014/main" id="{62D65D6A-3888-0234-8D33-1D275B156D68}"/>
              </a:ext>
            </a:extLst>
          </p:cNvPr>
          <p:cNvPicPr>
            <a:picLocks noChangeAspect="1"/>
          </p:cNvPicPr>
          <p:nvPr/>
        </p:nvPicPr>
        <p:blipFill>
          <a:blip r:embed="rId7"/>
          <a:stretch>
            <a:fillRect/>
          </a:stretch>
        </p:blipFill>
        <p:spPr>
          <a:xfrm>
            <a:off x="90533" y="283410"/>
            <a:ext cx="5889464" cy="3688589"/>
          </a:xfrm>
          <a:prstGeom prst="rect">
            <a:avLst/>
          </a:prstGeom>
        </p:spPr>
      </p:pic>
      <p:pic>
        <p:nvPicPr>
          <p:cNvPr id="24" name="Picture 23">
            <a:extLst>
              <a:ext uri="{FF2B5EF4-FFF2-40B4-BE49-F238E27FC236}">
                <a16:creationId xmlns:a16="http://schemas.microsoft.com/office/drawing/2014/main" id="{BC200D06-5E24-B679-E93E-EFB9C82FA79A}"/>
              </a:ext>
            </a:extLst>
          </p:cNvPr>
          <p:cNvPicPr>
            <a:picLocks noChangeAspect="1"/>
          </p:cNvPicPr>
          <p:nvPr/>
        </p:nvPicPr>
        <p:blipFill>
          <a:blip r:embed="rId8"/>
          <a:stretch>
            <a:fillRect/>
          </a:stretch>
        </p:blipFill>
        <p:spPr>
          <a:xfrm>
            <a:off x="155455" y="4209707"/>
            <a:ext cx="5752118" cy="369250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TotalTime>
  <Words>1073</Words>
  <Application>Microsoft Office PowerPoint</Application>
  <PresentationFormat>Custom</PresentationFormat>
  <Paragraphs>139</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Barlow Bold</vt:lpstr>
      <vt:lpstr>Arial</vt:lpstr>
      <vt:lpstr>Montserrat</vt:lpstr>
      <vt:lpstr>Barlow Light</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Ratna Kumar Paleti</dc:creator>
  <cp:lastModifiedBy>Ratna Kumar Paleti</cp:lastModifiedBy>
  <cp:revision>2</cp:revision>
  <dcterms:created xsi:type="dcterms:W3CDTF">2026-02-18T05:50:24Z</dcterms:created>
  <dcterms:modified xsi:type="dcterms:W3CDTF">2026-02-18T07:02:02Z</dcterms:modified>
</cp:coreProperties>
</file>